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Fira Sans Extra Condensed Medium"/>
      <p:regular r:id="rId57"/>
      <p:bold r:id="rId58"/>
      <p:italic r:id="rId59"/>
      <p:boldItalic r:id="rId60"/>
    </p:embeddedFont>
    <p:embeddedFont>
      <p:font typeface="Archivo Black"/>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Archivo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ExtraCondensed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FiraSansExtraCondensedMedium-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FiraSansExtraCondensedMedium-italic.fntdata"/><Relationship Id="rId14" Type="http://schemas.openxmlformats.org/officeDocument/2006/relationships/slide" Target="slides/slide9.xml"/><Relationship Id="rId58" Type="http://schemas.openxmlformats.org/officeDocument/2006/relationships/font" Target="fonts/FiraSansExtraCondense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aadd89f7-e8e6-464d-aff8-f1716d7f665d/edit?beaconFlowId=44A3D3F055A0B5D3&amp;invitationId=inv_8da41ae4-0d1d-44f5-b8b6-c6bd35e49988&amp;referringApp=slack&amp;page=0_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musv-sasd/sb1-front-end/blob/main/src/design-pattern/strategy/Calendar.tsx" TargetMode="External"/><Relationship Id="rId3" Type="http://schemas.openxmlformats.org/officeDocument/2006/relationships/hyperlink" Target="https://github.com/cmusv-sasd/sb1-front-end/blob/main/src/design-pattern/strategy/Strategies.tsx" TargetMode="External"/><Relationship Id="rId4" Type="http://schemas.openxmlformats.org/officeDocument/2006/relationships/hyperlink" Target="https://github.com/cmusv-sasd/sb1-front-end/blob/main/src/components/calendar/CalendarContainer.tsx"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musv-sasd/sb1-front-end/blob/main/src/design-pattern/strategy/Calendar.tsx" TargetMode="External"/><Relationship Id="rId3" Type="http://schemas.openxmlformats.org/officeDocument/2006/relationships/hyperlink" Target="https://github.com/cmusv-sasd/sb1-front-end/blob/main/src/design-pattern/strategy/Strategies.tsx" TargetMode="External"/><Relationship Id="rId4" Type="http://schemas.openxmlformats.org/officeDocument/2006/relationships/hyperlink" Target="https://github.com/cmusv-sasd/sb1-front-end/blob/main/src/components/calendar/CalendarContainer.tsx"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Chen-Chuan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Hello</a:t>
            </a:r>
            <a:r>
              <a:rPr lang="en"/>
              <a:t> everyon</a:t>
            </a:r>
            <a:r>
              <a:rPr lang="en"/>
              <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team SB01 and our project is the CMUSV one. Our group members are:</a:t>
            </a:r>
            <a:br>
              <a:rPr lang="en"/>
            </a:br>
            <a:br>
              <a:rPr lang="en"/>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ab01e6227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ab01e6227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Calendar Sharing: It makes you be able to share your calendar with somebody else(csv)</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7a431e45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7a431e45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Shang-Yi</a:t>
            </a:r>
            <a:endParaRPr/>
          </a:p>
          <a:p>
            <a:pPr indent="0" lvl="0" marL="0" rtl="0" algn="l">
              <a:spcBef>
                <a:spcPts val="0"/>
              </a:spcBef>
              <a:spcAft>
                <a:spcPts val="0"/>
              </a:spcAft>
              <a:buNone/>
            </a:pPr>
            <a:r>
              <a:rPr lang="en"/>
              <a:t>After the </a:t>
            </a:r>
            <a:r>
              <a:rPr lang="en"/>
              <a:t>quick</a:t>
            </a:r>
            <a:r>
              <a:rPr lang="en"/>
              <a:t> overview on the problems and the </a:t>
            </a:r>
            <a:r>
              <a:rPr lang="en"/>
              <a:t>solution </a:t>
            </a:r>
            <a:r>
              <a:rPr lang="en"/>
              <a:t>of our application</a:t>
            </a:r>
            <a:r>
              <a:rPr lang="en"/>
              <a:t>, let's dive down into the technical overview(1:30)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7c946b7f8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7c946b7f8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endParaRPr/>
          </a:p>
          <a:p>
            <a:pPr indent="0" lvl="0" marL="0" rtl="0" algn="l">
              <a:spcBef>
                <a:spcPts val="0"/>
              </a:spcBef>
              <a:spcAft>
                <a:spcPts val="0"/>
              </a:spcAft>
              <a:buClr>
                <a:schemeClr val="dk1"/>
              </a:buClr>
              <a:buSzPts val="1100"/>
              <a:buFont typeface="Arial"/>
              <a:buNone/>
            </a:pPr>
            <a:r>
              <a:rPr lang="en"/>
              <a:t>Now I’m gonna talk about the our design decisions. For items that we’ve discussed before, I’ll skip the details of them and focus on what changes only.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aeb0fdb99d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aeb0fdb99d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endParaRPr/>
          </a:p>
          <a:p>
            <a:pPr indent="0" lvl="0" marL="0" rtl="0" algn="l">
              <a:spcBef>
                <a:spcPts val="0"/>
              </a:spcBef>
              <a:spcAft>
                <a:spcPts val="0"/>
              </a:spcAft>
              <a:buClr>
                <a:schemeClr val="dk1"/>
              </a:buClr>
              <a:buSzPts val="1100"/>
              <a:buFont typeface="Arial"/>
              <a:buNone/>
            </a:pPr>
            <a:r>
              <a:rPr lang="en">
                <a:solidFill>
                  <a:schemeClr val="dk1"/>
                </a:solidFill>
              </a:rPr>
              <a:t>First, like what we mentioned, our application is a responsive web design application. We make the application accessible across all kinds of the devices.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aeb0fdb99d_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aeb0fdb99d_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br>
              <a:rPr lang="en"/>
            </a:br>
            <a:r>
              <a:rPr lang="en"/>
              <a:t>Second we adopt RESTful API with JSON format.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aeb0fdb99d_7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aeb0fdb99d_7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endParaRPr/>
          </a:p>
          <a:p>
            <a:pPr indent="0" lvl="0" marL="0" rtl="0" algn="l">
              <a:spcBef>
                <a:spcPts val="0"/>
              </a:spcBef>
              <a:spcAft>
                <a:spcPts val="0"/>
              </a:spcAft>
              <a:buClr>
                <a:schemeClr val="dk1"/>
              </a:buClr>
              <a:buSzPts val="1100"/>
              <a:buFont typeface="Arial"/>
              <a:buNone/>
            </a:pPr>
            <a:r>
              <a:rPr lang="en"/>
              <a:t>We also take advantage of JWT token as authentication </a:t>
            </a:r>
            <a:r>
              <a:rPr lang="en"/>
              <a:t>method</a:t>
            </a:r>
            <a:r>
              <a:rPr lang="en"/>
              <a:t> because most members in our group use that before.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aeb0fdb99d_7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aeb0fdb99d_7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endParaRPr/>
          </a:p>
          <a:p>
            <a:pPr indent="0" lvl="0" marL="0" rtl="0" algn="l">
              <a:spcBef>
                <a:spcPts val="0"/>
              </a:spcBef>
              <a:spcAft>
                <a:spcPts val="0"/>
              </a:spcAft>
              <a:buClr>
                <a:schemeClr val="dk1"/>
              </a:buClr>
              <a:buSzPts val="1100"/>
              <a:buFont typeface="Arial"/>
              <a:buNone/>
            </a:pPr>
            <a:r>
              <a:rPr lang="en"/>
              <a:t>With the course limitation in terms of using microservice we use python with Flask and javascript with Express as our the backend framework. And, we use TypeScript and React in the front end.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aeb0fdb99d_7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aeb0fdb99d_7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endParaRPr/>
          </a:p>
          <a:p>
            <a:pPr indent="0" lvl="0" marL="0" rtl="0" algn="l">
              <a:spcBef>
                <a:spcPts val="0"/>
              </a:spcBef>
              <a:spcAft>
                <a:spcPts val="0"/>
              </a:spcAft>
              <a:buClr>
                <a:schemeClr val="dk1"/>
              </a:buClr>
              <a:buSzPts val="1100"/>
              <a:buFont typeface="Arial"/>
              <a:buNone/>
            </a:pPr>
            <a:r>
              <a:rPr lang="en"/>
              <a:t>We decide as a team to use microservice architecture because we want to practice this kind of architecture.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aeb0fdb99d_7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aeb0fdb99d_7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Owner: Shang-Yi</a:t>
            </a:r>
            <a:endParaRPr/>
          </a:p>
          <a:p>
            <a:pPr indent="0" lvl="0" marL="0" rtl="0" algn="l">
              <a:spcBef>
                <a:spcPts val="0"/>
              </a:spcBef>
              <a:spcAft>
                <a:spcPts val="0"/>
              </a:spcAft>
              <a:buClr>
                <a:schemeClr val="dk1"/>
              </a:buClr>
              <a:buSzPts val="1100"/>
              <a:buFont typeface="Arial"/>
              <a:buNone/>
            </a:pPr>
            <a:r>
              <a:rPr lang="en"/>
              <a:t>At the end, we adopt 3rd party service called SendGrid to send email notification to our clients. Next, I’m gonna hand over to Chi-Pin.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80595b01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80595b01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our architectural component diagram of our application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 of the reason for agile delivery, small focus team and mix-technology, we chose microservice as you can see we break down the functionality into 3 major microservices, with react in frontend, node and flask in backend.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First, the architecture makes the code base small, separated and enable us to adopt polyglot programming. Bug fixes and feature releases are more manageable and less risky, too.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Moreover, since we can deployed each of the services independently, this enables us to work in an agile development and achieve high availability to eliminate the downtime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With the API gateway, it helps us to decouple the client from the backend services because it acts as a single entry point for all clients as well as an edge service for exposing microservices to the outside world.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a:t>
            </a:r>
            <a:r>
              <a:rPr lang="en">
                <a:solidFill>
                  <a:schemeClr val="dk1"/>
                </a:solidFill>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https://lucid.app/lucidchart/aadd89f7-e8e6-464d-aff8-f1716d7f665d/edit?beaconFlowId=44A3D3F055A0B5D3&amp;invitationId=inv_8da41ae4-0d1d-44f5-b8b6-c6bd35e49988&amp;referringApp=slack&amp;page=0_0#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Communication between the microservices (microservices orchestration vs choreography?)</a:t>
            </a:r>
            <a:br>
              <a:rPr lang="en"/>
            </a:br>
            <a:endParaRPr/>
          </a:p>
          <a:p>
            <a:pPr indent="0" lvl="0" marL="0" rtl="0" algn="l">
              <a:spcBef>
                <a:spcPts val="0"/>
              </a:spcBef>
              <a:spcAft>
                <a:spcPts val="0"/>
              </a:spcAft>
              <a:buNone/>
            </a:pPr>
            <a:r>
              <a:rPr lang="en">
                <a:solidFill>
                  <a:schemeClr val="dk1"/>
                </a:solidFill>
              </a:rPr>
              <a:t>This is our architectural component diagram of our application</a:t>
            </a:r>
            <a:endParaRPr>
              <a:solidFill>
                <a:schemeClr val="dk1"/>
              </a:solidFill>
            </a:endParaRPr>
          </a:p>
          <a:p>
            <a:pPr indent="0" lvl="0" marL="0" rtl="0" algn="l">
              <a:spcBef>
                <a:spcPts val="0"/>
              </a:spcBef>
              <a:spcAft>
                <a:spcPts val="0"/>
              </a:spcAft>
              <a:buNone/>
            </a:pPr>
            <a:r>
              <a:rPr lang="en">
                <a:solidFill>
                  <a:schemeClr val="dk1"/>
                </a:solidFill>
              </a:rPr>
              <a:t>We are going to use Microservice with the choreography architecture</a:t>
            </a:r>
            <a:endParaRPr>
              <a:solidFill>
                <a:schemeClr val="dk1"/>
              </a:solidFill>
            </a:endParaRPr>
          </a:p>
          <a:p>
            <a:pPr indent="0" lvl="0" marL="0" rtl="0" algn="l">
              <a:spcBef>
                <a:spcPts val="0"/>
              </a:spcBef>
              <a:spcAft>
                <a:spcPts val="0"/>
              </a:spcAft>
              <a:buNone/>
            </a:pPr>
            <a:r>
              <a:rPr lang="en">
                <a:solidFill>
                  <a:schemeClr val="dk1"/>
                </a:solidFill>
              </a:rPr>
              <a:t>Out of the reason for agile delivery, small focus team and mix-technology, we chose microservice as you can see we break down the functionality into 3 major microservices: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the arch makes the code base small, separated and enable us to adopt polyglot programming </a:t>
            </a:r>
            <a:endParaRPr>
              <a:solidFill>
                <a:schemeClr val="dk1"/>
              </a:solidFill>
            </a:endParaRPr>
          </a:p>
          <a:p>
            <a:pPr indent="0" lvl="0" marL="0" rtl="0" algn="l">
              <a:spcBef>
                <a:spcPts val="0"/>
              </a:spcBef>
              <a:spcAft>
                <a:spcPts val="0"/>
              </a:spcAft>
              <a:buNone/>
            </a:pPr>
            <a:r>
              <a:rPr lang="en">
                <a:solidFill>
                  <a:schemeClr val="dk1"/>
                </a:solidFill>
              </a:rPr>
              <a:t>Moreover, since we can deployed each of the services independently, this enables us to work in an agile ethnic and achieve high availability to eliminate the downtime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the API gateway helps us to decouple the client from the backend services </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And our microservice will going to interact with each other with the Choreography style Since our services is small and simple</a:t>
            </a:r>
            <a:endParaRPr>
              <a:solidFill>
                <a:schemeClr val="dk1"/>
              </a:solidFill>
            </a:endParaRPr>
          </a:p>
          <a:p>
            <a:pPr indent="0" lvl="0" marL="0" rtl="0" algn="l">
              <a:spcBef>
                <a:spcPts val="0"/>
              </a:spcBef>
              <a:spcAft>
                <a:spcPts val="0"/>
              </a:spcAft>
              <a:buNone/>
            </a:pPr>
            <a:r>
              <a:rPr lang="en">
                <a:solidFill>
                  <a:schemeClr val="dk1"/>
                </a:solidFill>
              </a:rPr>
              <a:t>(Asynchronous comm, across internal microservices polling http)And want to make the micro services capable of self managing and coupled in loosed manner and</a:t>
            </a:r>
            <a:endParaRPr>
              <a:solidFill>
                <a:schemeClr val="dk1"/>
              </a:solidFill>
            </a:endParaRPr>
          </a:p>
          <a:p>
            <a:pPr indent="0" lvl="0" marL="0" rtl="0" algn="l">
              <a:spcBef>
                <a:spcPts val="0"/>
              </a:spcBef>
              <a:spcAft>
                <a:spcPts val="0"/>
              </a:spcAft>
              <a:buNone/>
            </a:pPr>
            <a:r>
              <a:rPr lang="en">
                <a:solidFill>
                  <a:schemeClr val="dk1"/>
                </a:solidFill>
              </a:rPr>
              <a:t>https://moduscreate.com/blog/understanding-microservices-with-an-event-driven-approach/</a:t>
            </a:r>
            <a:br>
              <a:rPr lang="en">
                <a:solidFill>
                  <a:schemeClr val="dk1"/>
                </a:solidFill>
              </a:rPr>
            </a:b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We are going to </a:t>
            </a:r>
            <a:endParaRPr>
              <a:solidFill>
                <a:schemeClr val="dk1"/>
              </a:solidFill>
            </a:endParaRPr>
          </a:p>
          <a:p>
            <a:pPr indent="0" lvl="0" marL="0" rtl="0" algn="l">
              <a:spcBef>
                <a:spcPts val="0"/>
              </a:spcBef>
              <a:spcAft>
                <a:spcPts val="0"/>
              </a:spcAft>
              <a:buNone/>
            </a:pPr>
            <a:r>
              <a:rPr lang="en">
                <a:solidFill>
                  <a:schemeClr val="dk1"/>
                </a:solidFill>
              </a:rPr>
              <a:t>agile delivery, easy response to requirements / high availability(eliminate the downtime), manageability, deploy (compare to monolithic)</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Microservice</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Small, independent, loosely coupled separate codebase, polyglot programming =&gt; suitable for small team can write and maintain, diff framework</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Deployed independently =&gt; agile delivery, high availability(eliminate downtown), manageability</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API gateway</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Decouple from clients from services(versioned and refactored w/o update all clients)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7ee2277caf_1_7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7ee2277caf_1_7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Chen-Chuan </a:t>
            </a:r>
            <a:endParaRPr>
              <a:solidFill>
                <a:schemeClr val="dk1"/>
              </a:solidFill>
            </a:endParaRPr>
          </a:p>
          <a:p>
            <a:pPr indent="0" lvl="0" marL="0" rtl="0" algn="l">
              <a:spcBef>
                <a:spcPts val="0"/>
              </a:spcBef>
              <a:spcAft>
                <a:spcPts val="0"/>
              </a:spcAft>
              <a:buNone/>
            </a:pPr>
            <a:r>
              <a:rPr lang="en"/>
              <a:t>Here is the agenda of our today’s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7ee2277ca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7ee2277ca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b4d13d487f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b4d13d487f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Karen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the user authenticate the email and password, they will land on the Calendar view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Meeting Room Reservation:</a:t>
            </a:r>
            <a:r>
              <a:rPr lang="en">
                <a:solidFill>
                  <a:schemeClr val="dk1"/>
                </a:solidFill>
              </a:rPr>
              <a:t> validate the required input fields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Search Meeting Room</a:t>
            </a:r>
            <a:r>
              <a:rPr lang="en">
                <a:solidFill>
                  <a:schemeClr val="dk1"/>
                </a:solidFill>
              </a:rPr>
              <a:t>: after getting  the start time and end time. We will hit a search available room api</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Notification (Email all attendees):</a:t>
            </a:r>
            <a:r>
              <a:rPr lang="en">
                <a:solidFill>
                  <a:schemeClr val="dk1"/>
                </a:solidFill>
              </a:rPr>
              <a:t> user can also opt to send an email notification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Calendar Sharing(export csv) </a:t>
            </a:r>
            <a:r>
              <a:rPr lang="en">
                <a:solidFill>
                  <a:schemeClr val="dk1"/>
                </a:solidFill>
              </a:rPr>
              <a:t>and opt to export the calendar info into CSV that which can be further use in other calendar app</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After filling the information, we can see the event csv is download,</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 Export the csv sharing is downloaded and can share to others’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and let’s go the the gmail and check we got the notification email</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Import in the google calendar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Finally, back to the calendar 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Week-Based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Month-Based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adb7cc04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adb7cc04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Shang-Yi</a:t>
            </a:r>
            <a:endParaRPr/>
          </a:p>
          <a:p>
            <a:pPr indent="0" lvl="0" marL="0" rtl="0" algn="l">
              <a:spcBef>
                <a:spcPts val="0"/>
              </a:spcBef>
              <a:spcAft>
                <a:spcPts val="0"/>
              </a:spcAft>
              <a:buNone/>
            </a:pPr>
            <a:r>
              <a:rPr lang="en"/>
              <a:t>Alright, thanks for Karen’s demo. Now I’m gonna to talk about our design patterns.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a29d428a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a29d428a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Shang-Yi</a:t>
            </a:r>
            <a:endParaRPr>
              <a:solidFill>
                <a:schemeClr val="dk1"/>
              </a:solidFill>
            </a:endParaRPr>
          </a:p>
          <a:p>
            <a:pPr indent="0" lvl="0" marL="0" rtl="0" algn="l">
              <a:spcBef>
                <a:spcPts val="0"/>
              </a:spcBef>
              <a:spcAft>
                <a:spcPts val="0"/>
              </a:spcAft>
              <a:buNone/>
            </a:pPr>
            <a:r>
              <a:rPr lang="en">
                <a:solidFill>
                  <a:schemeClr val="dk1"/>
                </a:solidFill>
              </a:rPr>
              <a:t>Here we’ll focus on patterns that we’ve updated - the singleton pattern - and new patterns we added for our content - Factory Method and Strategy pattern.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aeb0fdb99d_7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aeb0fdb99d_7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Shang-Yi</a:t>
            </a:r>
            <a:endParaRPr>
              <a:solidFill>
                <a:schemeClr val="dk1"/>
              </a:solidFill>
            </a:endParaRPr>
          </a:p>
          <a:p>
            <a:pPr indent="0" lvl="0" marL="0" rtl="0" algn="l">
              <a:spcBef>
                <a:spcPts val="0"/>
              </a:spcBef>
              <a:spcAft>
                <a:spcPts val="0"/>
              </a:spcAft>
              <a:buNone/>
            </a:pPr>
            <a:r>
              <a:rPr lang="en">
                <a:solidFill>
                  <a:schemeClr val="dk1"/>
                </a:solidFill>
              </a:rPr>
              <a:t>Here are two patterns that we’ve talked before - chain of responsibility and facade pattern - that we proposed last time. It doesn’t change that much so we won’t dive into detail.</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7b035dfc5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17b035dfc5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Shang-Yi</a:t>
            </a:r>
            <a:endParaRPr/>
          </a:p>
          <a:p>
            <a:pPr indent="0" lvl="0" marL="0" rtl="0" algn="l">
              <a:spcBef>
                <a:spcPts val="0"/>
              </a:spcBef>
              <a:spcAft>
                <a:spcPts val="0"/>
              </a:spcAft>
              <a:buNone/>
            </a:pPr>
            <a:r>
              <a:rPr lang="en"/>
              <a:t>Our first pattern is Singleton pattern. To help CMU-SV One </a:t>
            </a:r>
            <a:r>
              <a:rPr lang="en"/>
              <a:t>customers</a:t>
            </a:r>
            <a:r>
              <a:rPr lang="en"/>
              <a:t> - our faculty and students, we take advantage of a third-party service called SendGrid to help us send email notifications to our customers.</a:t>
            </a:r>
            <a:endParaRPr/>
          </a:p>
          <a:p>
            <a:pPr indent="0" lvl="0" marL="0" rtl="0" algn="l">
              <a:spcBef>
                <a:spcPts val="0"/>
              </a:spcBef>
              <a:spcAft>
                <a:spcPts val="0"/>
              </a:spcAft>
              <a:buNone/>
            </a:pPr>
            <a:r>
              <a:rPr lang="en"/>
              <a:t>We want to have a single point entry for our external dependency here, </a:t>
            </a:r>
            <a:endParaRPr sz="1200">
              <a:solidFill>
                <a:srgbClr val="444444"/>
              </a:solidFill>
              <a:highlight>
                <a:schemeClr val="lt1"/>
              </a:highlight>
            </a:endParaRPr>
          </a:p>
          <a:p>
            <a:pPr indent="0" lvl="0" marL="0" rtl="0" algn="l">
              <a:spcBef>
                <a:spcPts val="0"/>
              </a:spcBef>
              <a:spcAft>
                <a:spcPts val="0"/>
              </a:spcAft>
              <a:buNone/>
            </a:pPr>
            <a:r>
              <a:t/>
            </a:r>
            <a:endParaRPr sz="1200">
              <a:solidFill>
                <a:srgbClr val="444444"/>
              </a:solidFill>
              <a:highlight>
                <a:schemeClr val="lt1"/>
              </a:highlight>
            </a:endParaRPr>
          </a:p>
          <a:p>
            <a:pPr indent="0" lvl="0" marL="0" rtl="0" algn="l">
              <a:spcBef>
                <a:spcPts val="0"/>
              </a:spcBef>
              <a:spcAft>
                <a:spcPts val="0"/>
              </a:spcAft>
              <a:buNone/>
            </a:pPr>
            <a:r>
              <a:t/>
            </a:r>
            <a:endParaRPr sz="1200">
              <a:solidFill>
                <a:srgbClr val="444444"/>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444444"/>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aeb0fdb99d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aeb0fdb99d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Shang-Yi</a:t>
            </a:r>
            <a:endParaRPr/>
          </a:p>
          <a:p>
            <a:pPr indent="0" lvl="0" marL="0" rtl="0" algn="l">
              <a:spcBef>
                <a:spcPts val="0"/>
              </a:spcBef>
              <a:spcAft>
                <a:spcPts val="0"/>
              </a:spcAft>
              <a:buClr>
                <a:schemeClr val="dk1"/>
              </a:buClr>
              <a:buSzPts val="1100"/>
              <a:buFont typeface="Arial"/>
              <a:buNone/>
            </a:pPr>
            <a:r>
              <a:rPr lang="en">
                <a:solidFill>
                  <a:schemeClr val="dk1"/>
                </a:solidFill>
              </a:rPr>
              <a:t>so we choose Singleton as our solution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aeb0fdb99d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aeb0fdb99d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Shang-Yi</a:t>
            </a:r>
            <a:endParaRPr/>
          </a:p>
          <a:p>
            <a:pPr indent="0" lvl="0" marL="0" rtl="0" algn="l">
              <a:spcBef>
                <a:spcPts val="0"/>
              </a:spcBef>
              <a:spcAft>
                <a:spcPts val="0"/>
              </a:spcAft>
              <a:buNone/>
            </a:pPr>
            <a:r>
              <a:rPr lang="en">
                <a:solidFill>
                  <a:schemeClr val="dk1"/>
                </a:solidFill>
              </a:rPr>
              <a:t>As you can see here, Singleton provides us a global access point for our SendGrid client instance, </a:t>
            </a:r>
            <a:endParaRPr sz="1200">
              <a:solidFill>
                <a:srgbClr val="444444"/>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444444"/>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aeb0fdb99d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aeb0fdb99d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Shang-Yi</a:t>
            </a:r>
            <a:endParaRPr/>
          </a:p>
          <a:p>
            <a:pPr indent="0" lvl="0" marL="0" rtl="0" algn="l">
              <a:spcBef>
                <a:spcPts val="0"/>
              </a:spcBef>
              <a:spcAft>
                <a:spcPts val="0"/>
              </a:spcAft>
              <a:buClr>
                <a:schemeClr val="dk1"/>
              </a:buClr>
              <a:buSzPts val="1100"/>
              <a:buFont typeface="Arial"/>
              <a:buNone/>
            </a:pPr>
            <a:r>
              <a:rPr lang="en">
                <a:solidFill>
                  <a:schemeClr val="dk1"/>
                </a:solidFill>
              </a:rPr>
              <a:t>and it also ensures that only one SendGrid client instance exists in our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7b035dfc5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7b035dfc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101A"/>
                </a:solidFill>
              </a:rPr>
              <a:t>Here is the updated UML diagram. Since everyone is quite familiar with this one, I’m not gonna dive into </a:t>
            </a:r>
            <a:r>
              <a:rPr lang="en">
                <a:solidFill>
                  <a:srgbClr val="0E101A"/>
                </a:solidFill>
              </a:rPr>
              <a:t>the detail of this page. Next I’m gonna pass to Chi-Pin.</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7b9640d5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7b9640d5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Chen-Chuan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CMU SV One is trying to solve the problem of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scheduling meetings and events among students, staff, and faculty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first problem 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no unified and easy access to the meetings and events-related resources, and we need to find info from slack..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ab01e6227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ab01e6227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problem is that we want success message and error message have different behaviors.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Specifically, in order to make our service become more reliable and have better performance, we want to lower the percentage of probability of failure, so whenever failure happens, we want to log the message such that we can check afterwards and reproduce the error since we have kept the snapshot of the http header &amp; payload. </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In addition to this, we identify another problem that the duplicate codes everywhere while generating the Http response.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is because the same status code will generate the same returned message, which causes the message creation code to be scattered across the application at different http endpoints.</a:t>
            </a:r>
            <a:endParaRPr>
              <a:solidFill>
                <a:schemeClr val="dk1"/>
              </a:solidFill>
            </a:endParaRPr>
          </a:p>
          <a:p>
            <a:pPr indent="0" lvl="0" marL="0" rtl="0" algn="l">
              <a:spcBef>
                <a:spcPts val="0"/>
              </a:spcBef>
              <a:spcAft>
                <a:spcPts val="0"/>
              </a:spcAft>
              <a:buNone/>
            </a:pPr>
            <a:r>
              <a:rPr lang="en">
                <a:solidFill>
                  <a:schemeClr val="dk1"/>
                </a:solidFill>
              </a:rP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ab01e622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ab01e622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apply factory method pattern to have </a:t>
            </a:r>
            <a:r>
              <a:rPr lang="en"/>
              <a:t>different</a:t>
            </a:r>
            <a:r>
              <a:rPr lang="en"/>
              <a:t> implementation of success and error </a:t>
            </a:r>
            <a:r>
              <a:rPr lang="en"/>
              <a:t>message.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ac3e6fcb3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1ac3e6fcb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picture shows that our base </a:t>
            </a:r>
            <a:r>
              <a:rPr lang="en"/>
              <a:t>class</a:t>
            </a:r>
            <a:r>
              <a:rPr lang="en"/>
              <a:t> is HttpResponseFactory, which declares abstract factory method, “createMessage”.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each sub factory implements its own factory method to return a new message object from corresponding message subclass. In our scenario, we have two </a:t>
            </a:r>
            <a:r>
              <a:rPr lang="en"/>
              <a:t>different</a:t>
            </a:r>
            <a:r>
              <a:rPr lang="en"/>
              <a:t> message type, success and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error </a:t>
            </a:r>
            <a:r>
              <a:rPr lang="en"/>
              <a:t>message, we not only want to write the log to the console, but also want to output error message to an external log file.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ab01e622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ab01e622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writing log, both of them will send the log to the console. However, there will be a different implementation in error message handling. It has to additionally dump the error to the log file. According to such characteristics, the </a:t>
            </a:r>
            <a:r>
              <a:rPr lang="en"/>
              <a:t>factory</a:t>
            </a:r>
            <a:r>
              <a:rPr lang="en"/>
              <a:t> method can give these two message behave differently.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a29d428a4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a29d428a4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aeb0fdb99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aeb0fdb99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Calendar view page users have two options to choose from the drop down. Since the algo may be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aeb0fdb99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aeb0fdb99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endParaRPr/>
          </a:p>
          <a:p>
            <a:pPr indent="-298450" lvl="0" marL="457200" rtl="0" algn="l">
              <a:spcBef>
                <a:spcPts val="0"/>
              </a:spcBef>
              <a:spcAft>
                <a:spcPts val="0"/>
              </a:spcAft>
              <a:buSzPts val="1100"/>
              <a:buAutoNum type="arabicPeriod"/>
            </a:pPr>
            <a:r>
              <a:rPr lang="en"/>
              <a:t>Context</a:t>
            </a:r>
            <a:br>
              <a:rPr lang="en"/>
            </a:br>
            <a:r>
              <a:rPr lang="en" u="sng">
                <a:solidFill>
                  <a:schemeClr val="hlink"/>
                </a:solidFill>
                <a:hlinkClick r:id="rId2"/>
              </a:rPr>
              <a:t>https://github.com/cmusv-sasd/sb1-front-end/blob/main/src/design-pattern/strategy/Calendar.tsx</a:t>
            </a:r>
            <a:endParaRPr/>
          </a:p>
          <a:p>
            <a:pPr indent="-298450" lvl="0" marL="457200" rtl="0" algn="l">
              <a:spcBef>
                <a:spcPts val="0"/>
              </a:spcBef>
              <a:spcAft>
                <a:spcPts val="0"/>
              </a:spcAft>
              <a:buSzPts val="1100"/>
              <a:buAutoNum type="arabicPeriod"/>
            </a:pPr>
            <a:r>
              <a:rPr lang="en"/>
              <a:t>Strategy, </a:t>
            </a:r>
            <a:r>
              <a:rPr lang="en">
                <a:solidFill>
                  <a:schemeClr val="dk1"/>
                </a:solidFill>
              </a:rPr>
              <a:t>Concrete Strategies</a:t>
            </a:r>
            <a:endParaRPr/>
          </a:p>
          <a:p>
            <a:pPr indent="0" lvl="0" marL="457200" rtl="0" algn="l">
              <a:spcBef>
                <a:spcPts val="0"/>
              </a:spcBef>
              <a:spcAft>
                <a:spcPts val="0"/>
              </a:spcAft>
              <a:buNone/>
            </a:pPr>
            <a:r>
              <a:rPr lang="en" u="sng">
                <a:solidFill>
                  <a:schemeClr val="hlink"/>
                </a:solidFill>
                <a:hlinkClick r:id="rId3"/>
              </a:rPr>
              <a:t>https://github.com/cmusv-sasd/sb1-front-end/blob/main/src/design-pattern/strategy/Strategies.tsx</a:t>
            </a:r>
            <a:endParaRPr/>
          </a:p>
          <a:p>
            <a:pPr indent="-298450" lvl="0" marL="457200" rtl="0" algn="l">
              <a:spcBef>
                <a:spcPts val="0"/>
              </a:spcBef>
              <a:spcAft>
                <a:spcPts val="0"/>
              </a:spcAft>
              <a:buSzPts val="1100"/>
              <a:buAutoNum type="arabicPeriod"/>
            </a:pPr>
            <a:r>
              <a:rPr lang="en"/>
              <a:t>Client</a:t>
            </a:r>
            <a:br>
              <a:rPr lang="en"/>
            </a:br>
            <a:r>
              <a:rPr lang="en" u="sng">
                <a:solidFill>
                  <a:schemeClr val="hlink"/>
                </a:solidFill>
                <a:hlinkClick r:id="rId4"/>
              </a:rPr>
              <a:t>https://github.com/cmusv-sasd/sb1-front-end/blob/main/src/components/calendar/CalendarContainer.tsx</a:t>
            </a:r>
            <a:endParaRPr/>
          </a:p>
          <a:p>
            <a:pPr indent="0" lvl="0" marL="45720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aeb0fdb99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aeb0fdb99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Karen</a:t>
            </a:r>
            <a:endParaRPr/>
          </a:p>
          <a:p>
            <a:pPr indent="-298450" lvl="0" marL="457200" rtl="0" algn="l">
              <a:spcBef>
                <a:spcPts val="0"/>
              </a:spcBef>
              <a:spcAft>
                <a:spcPts val="0"/>
              </a:spcAft>
              <a:buSzPts val="1100"/>
              <a:buAutoNum type="arabicPeriod"/>
            </a:pPr>
            <a:r>
              <a:rPr lang="en"/>
              <a:t>Context</a:t>
            </a:r>
            <a:br>
              <a:rPr lang="en"/>
            </a:br>
            <a:r>
              <a:rPr lang="en" u="sng">
                <a:solidFill>
                  <a:schemeClr val="hlink"/>
                </a:solidFill>
                <a:hlinkClick r:id="rId2"/>
              </a:rPr>
              <a:t>https://github.com/cmusv-sasd/sb1-front-end/blob/main/src/design-pattern/strategy/Calendar.tsx</a:t>
            </a:r>
            <a:endParaRPr/>
          </a:p>
          <a:p>
            <a:pPr indent="-298450" lvl="0" marL="457200" rtl="0" algn="l">
              <a:spcBef>
                <a:spcPts val="0"/>
              </a:spcBef>
              <a:spcAft>
                <a:spcPts val="0"/>
              </a:spcAft>
              <a:buSzPts val="1100"/>
              <a:buAutoNum type="arabicPeriod"/>
            </a:pPr>
            <a:r>
              <a:rPr lang="en"/>
              <a:t>Strategy, </a:t>
            </a:r>
            <a:r>
              <a:rPr lang="en">
                <a:solidFill>
                  <a:schemeClr val="dk1"/>
                </a:solidFill>
              </a:rPr>
              <a:t>Concrete Strategies</a:t>
            </a:r>
            <a:endParaRPr/>
          </a:p>
          <a:p>
            <a:pPr indent="0" lvl="0" marL="457200" rtl="0" algn="l">
              <a:spcBef>
                <a:spcPts val="0"/>
              </a:spcBef>
              <a:spcAft>
                <a:spcPts val="0"/>
              </a:spcAft>
              <a:buNone/>
            </a:pPr>
            <a:r>
              <a:rPr lang="en" u="sng">
                <a:solidFill>
                  <a:schemeClr val="hlink"/>
                </a:solidFill>
                <a:hlinkClick r:id="rId3"/>
              </a:rPr>
              <a:t>https://github.com/cmusv-sasd/sb1-front-end/blob/main/src/design-pattern/strategy/Strategies.tsx</a:t>
            </a:r>
            <a:endParaRPr/>
          </a:p>
          <a:p>
            <a:pPr indent="-298450" lvl="0" marL="457200" rtl="0" algn="l">
              <a:spcBef>
                <a:spcPts val="0"/>
              </a:spcBef>
              <a:spcAft>
                <a:spcPts val="0"/>
              </a:spcAft>
              <a:buSzPts val="1100"/>
              <a:buAutoNum type="arabicPeriod"/>
            </a:pPr>
            <a:r>
              <a:rPr lang="en"/>
              <a:t>Client</a:t>
            </a:r>
            <a:br>
              <a:rPr lang="en"/>
            </a:br>
            <a:r>
              <a:rPr lang="en" u="sng">
                <a:solidFill>
                  <a:schemeClr val="hlink"/>
                </a:solidFill>
                <a:hlinkClick r:id="rId4"/>
              </a:rPr>
              <a:t>https://github.com/cmusv-sasd/sb1-front-end/blob/main/src/components/calendar/CalendarContainer.tsx</a:t>
            </a:r>
            <a:endParaRPr/>
          </a:p>
          <a:p>
            <a:pPr indent="0" lvl="0" marL="457200" rtl="0" algn="l">
              <a:spcBef>
                <a:spcPts val="0"/>
              </a:spcBef>
              <a:spcAft>
                <a:spcPts val="0"/>
              </a:spcAft>
              <a:buNone/>
            </a:pPr>
            <a:r>
              <a:rPr lang="en"/>
              <a:t>Next I am going to hand over </a:t>
            </a:r>
            <a:r>
              <a:rPr b="1" lang="en"/>
              <a:t>cheng-chun</a:t>
            </a:r>
            <a:r>
              <a:rPr lang="en"/>
              <a:t> to talk about the problem we identified and its corresponding dp solution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7a431e45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7a431e45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Chen-Chuan </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800">
                <a:solidFill>
                  <a:srgbClr val="455A64"/>
                </a:solidFill>
                <a:latin typeface="Source Sans Pro"/>
                <a:ea typeface="Source Sans Pro"/>
                <a:cs typeface="Source Sans Pro"/>
                <a:sym typeface="Source Sans Pro"/>
              </a:rPr>
              <a:t>Problem: </a:t>
            </a:r>
            <a:endParaRPr sz="1800">
              <a:solidFill>
                <a:srgbClr val="455A64"/>
              </a:solidFill>
              <a:latin typeface="Source Sans Pro"/>
              <a:ea typeface="Source Sans Pro"/>
              <a:cs typeface="Source Sans Pro"/>
              <a:sym typeface="Source Sans Pro"/>
            </a:endParaRPr>
          </a:p>
          <a:p>
            <a:pPr indent="-330200" lvl="1" marL="914400" rtl="0" algn="l">
              <a:lnSpc>
                <a:spcPct val="115000"/>
              </a:lnSpc>
              <a:spcBef>
                <a:spcPts val="1600"/>
              </a:spcBef>
              <a:spcAft>
                <a:spcPts val="0"/>
              </a:spcAft>
              <a:buClr>
                <a:srgbClr val="455A64"/>
              </a:buClr>
              <a:buSzPts val="1600"/>
              <a:buFont typeface="Source Sans Pro"/>
              <a:buChar char="-"/>
            </a:pPr>
            <a:r>
              <a:rPr lang="en" sz="1600">
                <a:solidFill>
                  <a:srgbClr val="455A64"/>
                </a:solidFill>
                <a:latin typeface="Source Sans Pro"/>
                <a:ea typeface="Source Sans Pro"/>
                <a:cs typeface="Source Sans Pro"/>
                <a:sym typeface="Source Sans Pro"/>
              </a:rPr>
              <a:t>We want to restrict the system to only authenticated CMU-SV students, faculty to operate</a:t>
            </a:r>
            <a:endParaRPr sz="1600">
              <a:solidFill>
                <a:srgbClr val="455A64"/>
              </a:solidFill>
              <a:latin typeface="Source Sans Pro"/>
              <a:ea typeface="Source Sans Pro"/>
              <a:cs typeface="Source Sans Pro"/>
              <a:sym typeface="Source Sans Pro"/>
            </a:endParaRPr>
          </a:p>
          <a:p>
            <a:pPr indent="-330200" lvl="1" marL="914400" rtl="0" algn="l">
              <a:lnSpc>
                <a:spcPct val="115000"/>
              </a:lnSpc>
              <a:spcBef>
                <a:spcPts val="1600"/>
              </a:spcBef>
              <a:spcAft>
                <a:spcPts val="0"/>
              </a:spcAft>
              <a:buClr>
                <a:srgbClr val="455A64"/>
              </a:buClr>
              <a:buSzPts val="1600"/>
              <a:buFont typeface="Source Sans Pro"/>
              <a:buChar char="-"/>
            </a:pPr>
            <a:r>
              <a:rPr lang="en" sz="1600">
                <a:solidFill>
                  <a:srgbClr val="455A64"/>
                </a:solidFill>
                <a:latin typeface="Source Sans Pro"/>
                <a:ea typeface="Source Sans Pro"/>
                <a:cs typeface="Source Sans Pro"/>
                <a:sym typeface="Source Sans Pro"/>
              </a:rPr>
              <a:t>We want to encapsulate common operations that could share among APIs</a:t>
            </a:r>
            <a:endParaRPr sz="1800">
              <a:solidFill>
                <a:srgbClr val="455A64"/>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sz="1800">
              <a:solidFill>
                <a:srgbClr val="455A64"/>
              </a:solidFill>
              <a:latin typeface="Source Sans Pro"/>
              <a:ea typeface="Source Sans Pro"/>
              <a:cs typeface="Source Sans Pro"/>
              <a:sym typeface="Source Sans Pr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7b9640d52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7b9640d52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Chen-chuan </a:t>
            </a:r>
            <a:endParaRPr sz="1600"/>
          </a:p>
          <a:p>
            <a:pPr indent="0" lvl="0" marL="0" rtl="0" algn="l">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rPr b="1" lang="en" sz="1800">
                <a:solidFill>
                  <a:srgbClr val="263238"/>
                </a:solidFill>
                <a:latin typeface="Source Sans Pro"/>
                <a:ea typeface="Source Sans Pro"/>
                <a:cs typeface="Source Sans Pro"/>
                <a:sym typeface="Source Sans Pro"/>
              </a:rPr>
              <a:t>Solution: </a:t>
            </a:r>
            <a:endParaRPr b="1" sz="1800">
              <a:solidFill>
                <a:srgbClr val="263238"/>
              </a:solidFill>
              <a:latin typeface="Source Sans Pro"/>
              <a:ea typeface="Source Sans Pro"/>
              <a:cs typeface="Source Sans Pro"/>
              <a:sym typeface="Source Sans Pro"/>
            </a:endParaRPr>
          </a:p>
          <a:p>
            <a:pPr indent="-330200" lvl="0" marL="914400" rtl="0" algn="l">
              <a:spcBef>
                <a:spcPts val="1600"/>
              </a:spcBef>
              <a:spcAft>
                <a:spcPts val="0"/>
              </a:spcAft>
              <a:buClr>
                <a:srgbClr val="263238"/>
              </a:buClr>
              <a:buSzPts val="1600"/>
              <a:buFont typeface="Source Sans Pro"/>
              <a:buChar char="-"/>
            </a:pPr>
            <a:r>
              <a:rPr lang="en" sz="1600">
                <a:solidFill>
                  <a:srgbClr val="263238"/>
                </a:solidFill>
                <a:latin typeface="Source Sans Pro"/>
                <a:ea typeface="Source Sans Pro"/>
                <a:cs typeface="Source Sans Pro"/>
                <a:sym typeface="Source Sans Pro"/>
              </a:rPr>
              <a:t>Apply </a:t>
            </a:r>
            <a:r>
              <a:rPr b="1" lang="en" sz="1600">
                <a:solidFill>
                  <a:srgbClr val="263238"/>
                </a:solidFill>
                <a:latin typeface="Source Sans Pro"/>
                <a:ea typeface="Source Sans Pro"/>
                <a:cs typeface="Source Sans Pro"/>
                <a:sym typeface="Source Sans Pro"/>
              </a:rPr>
              <a:t>Chain of Responsibility</a:t>
            </a:r>
            <a:r>
              <a:rPr lang="en" sz="1600">
                <a:solidFill>
                  <a:srgbClr val="263238"/>
                </a:solidFill>
                <a:latin typeface="Source Sans Pro"/>
                <a:ea typeface="Source Sans Pro"/>
                <a:cs typeface="Source Sans Pro"/>
                <a:sym typeface="Source Sans Pro"/>
              </a:rPr>
              <a:t> as </a:t>
            </a:r>
            <a:r>
              <a:rPr b="1" lang="en" sz="1600">
                <a:solidFill>
                  <a:srgbClr val="263238"/>
                </a:solidFill>
                <a:latin typeface="Source Sans Pro"/>
                <a:ea typeface="Source Sans Pro"/>
                <a:cs typeface="Source Sans Pro"/>
                <a:sym typeface="Source Sans Pro"/>
              </a:rPr>
              <a:t>middleware</a:t>
            </a:r>
            <a:r>
              <a:rPr lang="en" sz="1600">
                <a:solidFill>
                  <a:srgbClr val="263238"/>
                </a:solidFill>
                <a:latin typeface="Source Sans Pro"/>
                <a:ea typeface="Source Sans Pro"/>
                <a:cs typeface="Source Sans Pro"/>
                <a:sym typeface="Source Sans Pro"/>
              </a:rPr>
              <a:t> in our </a:t>
            </a:r>
            <a:r>
              <a:rPr b="1" lang="en" sz="1600">
                <a:solidFill>
                  <a:srgbClr val="263238"/>
                </a:solidFill>
                <a:latin typeface="Source Sans Pro"/>
                <a:ea typeface="Source Sans Pro"/>
                <a:cs typeface="Source Sans Pro"/>
                <a:sym typeface="Source Sans Pro"/>
              </a:rPr>
              <a:t>API Gateway</a:t>
            </a:r>
            <a:r>
              <a:rPr lang="en" sz="1600">
                <a:solidFill>
                  <a:srgbClr val="263238"/>
                </a:solidFill>
                <a:latin typeface="Source Sans Pro"/>
                <a:ea typeface="Source Sans Pro"/>
                <a:cs typeface="Source Sans Pro"/>
                <a:sym typeface="Source Sans Pro"/>
              </a:rPr>
              <a:t> </a:t>
            </a:r>
            <a:endParaRPr sz="1600">
              <a:solidFill>
                <a:srgbClr val="263238"/>
              </a:solidFill>
              <a:latin typeface="Source Sans Pro"/>
              <a:ea typeface="Source Sans Pro"/>
              <a:cs typeface="Source Sans Pro"/>
              <a:sym typeface="Source Sans Pro"/>
            </a:endParaRPr>
          </a:p>
          <a:p>
            <a:pPr indent="0" lvl="0" marL="914400" rtl="0" algn="l">
              <a:spcBef>
                <a:spcPts val="0"/>
              </a:spcBef>
              <a:spcAft>
                <a:spcPts val="0"/>
              </a:spcAft>
              <a:buClr>
                <a:schemeClr val="dk1"/>
              </a:buClr>
              <a:buSzPts val="1100"/>
              <a:buFont typeface="Arial"/>
              <a:buNone/>
            </a:pPr>
            <a:r>
              <a:t/>
            </a:r>
            <a:endParaRPr sz="1600">
              <a:solidFill>
                <a:srgbClr val="263238"/>
              </a:solidFill>
              <a:latin typeface="Source Sans Pro"/>
              <a:ea typeface="Source Sans Pro"/>
              <a:cs typeface="Source Sans Pro"/>
              <a:sym typeface="Source Sans Pro"/>
            </a:endParaRPr>
          </a:p>
          <a:p>
            <a:pPr indent="-330200" lvl="0" marL="914400" rtl="0" algn="l">
              <a:spcBef>
                <a:spcPts val="0"/>
              </a:spcBef>
              <a:spcAft>
                <a:spcPts val="0"/>
              </a:spcAft>
              <a:buClr>
                <a:srgbClr val="263238"/>
              </a:buClr>
              <a:buSzPts val="1600"/>
              <a:buFont typeface="Source Sans Pro"/>
              <a:buChar char="-"/>
            </a:pPr>
            <a:r>
              <a:rPr lang="en" sz="1600">
                <a:solidFill>
                  <a:srgbClr val="263238"/>
                </a:solidFill>
                <a:latin typeface="Source Sans Pro"/>
                <a:ea typeface="Source Sans Pro"/>
                <a:cs typeface="Source Sans Pro"/>
                <a:sym typeface="Source Sans Pro"/>
              </a:rPr>
              <a:t>Use </a:t>
            </a:r>
            <a:r>
              <a:rPr b="1" lang="en" sz="1600">
                <a:solidFill>
                  <a:srgbClr val="263238"/>
                </a:solidFill>
                <a:latin typeface="Source Sans Pro"/>
                <a:ea typeface="Source Sans Pro"/>
                <a:cs typeface="Source Sans Pro"/>
                <a:sym typeface="Source Sans Pro"/>
              </a:rPr>
              <a:t>Base Handlers</a:t>
            </a:r>
            <a:r>
              <a:rPr lang="en" sz="1600">
                <a:solidFill>
                  <a:srgbClr val="263238"/>
                </a:solidFill>
                <a:latin typeface="Source Sans Pro"/>
                <a:ea typeface="Source Sans Pro"/>
                <a:cs typeface="Source Sans Pro"/>
                <a:sym typeface="Source Sans Pro"/>
              </a:rPr>
              <a:t> to let other  </a:t>
            </a:r>
            <a:r>
              <a:rPr b="1" lang="en" sz="1600">
                <a:solidFill>
                  <a:srgbClr val="263238"/>
                </a:solidFill>
                <a:latin typeface="Source Sans Pro"/>
                <a:ea typeface="Source Sans Pro"/>
                <a:cs typeface="Source Sans Pro"/>
                <a:sym typeface="Source Sans Pro"/>
              </a:rPr>
              <a:t>handlers</a:t>
            </a:r>
            <a:r>
              <a:rPr lang="en" sz="1600">
                <a:solidFill>
                  <a:srgbClr val="263238"/>
                </a:solidFill>
                <a:latin typeface="Source Sans Pro"/>
                <a:ea typeface="Source Sans Pro"/>
                <a:cs typeface="Source Sans Pro"/>
                <a:sym typeface="Source Sans Pro"/>
              </a:rPr>
              <a:t> extend for </a:t>
            </a:r>
            <a:r>
              <a:rPr b="1" lang="en" sz="1600">
                <a:solidFill>
                  <a:srgbClr val="263238"/>
                </a:solidFill>
                <a:latin typeface="Source Sans Pro"/>
                <a:ea typeface="Source Sans Pro"/>
                <a:cs typeface="Source Sans Pro"/>
                <a:sym typeface="Source Sans Pro"/>
              </a:rPr>
              <a:t>authenticating</a:t>
            </a:r>
            <a:r>
              <a:rPr lang="en" sz="1600">
                <a:solidFill>
                  <a:srgbClr val="263238"/>
                </a:solidFill>
                <a:latin typeface="Source Sans Pro"/>
                <a:ea typeface="Source Sans Pro"/>
                <a:cs typeface="Source Sans Pro"/>
                <a:sym typeface="Source Sans Pro"/>
              </a:rPr>
              <a:t> and </a:t>
            </a:r>
            <a:r>
              <a:rPr b="1" lang="en" sz="1600">
                <a:solidFill>
                  <a:srgbClr val="263238"/>
                </a:solidFill>
                <a:latin typeface="Source Sans Pro"/>
                <a:ea typeface="Source Sans Pro"/>
                <a:cs typeface="Source Sans Pro"/>
                <a:sym typeface="Source Sans Pro"/>
              </a:rPr>
              <a:t>validating</a:t>
            </a:r>
            <a:endParaRPr sz="1800">
              <a:solidFill>
                <a:srgbClr val="455A64"/>
              </a:solidFill>
              <a:latin typeface="Source Sans Pro"/>
              <a:ea typeface="Source Sans Pro"/>
              <a:cs typeface="Source Sans Pro"/>
              <a:sym typeface="Source Sans Pr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aeb0fdb99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aeb0fdb99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Chen-Chuan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2nd problems 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students need to send a message back and forth to decide on an event, so the scheduling event of the process is inefficient,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7b9640d5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17b9640d5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7bfa1bfe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7bfa1bfe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7ed7aeb1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7ed7aeb1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Avery</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I will talk </a:t>
            </a:r>
            <a:r>
              <a:rPr b="1" lang="en" sz="1500">
                <a:solidFill>
                  <a:schemeClr val="dk1"/>
                </a:solidFill>
              </a:rPr>
              <a:t>briefly</a:t>
            </a:r>
            <a:r>
              <a:rPr b="1" lang="en" sz="1500">
                <a:solidFill>
                  <a:schemeClr val="dk1"/>
                </a:solidFill>
              </a:rPr>
              <a:t> about this because we covered benefits in our preliminary presentation</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Scalability - microservices are independent of eachother and use a unique database, which means it is easier to scale </a:t>
            </a:r>
            <a:r>
              <a:rPr b="1" lang="en" sz="1500">
                <a:solidFill>
                  <a:schemeClr val="dk1"/>
                </a:solidFill>
              </a:rPr>
              <a:t>because microservices can be scaled per-service as opposed to scaling the entire app.</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Availability- microservice architecture helps decouple subsystems. This means that if one microservice fails, the failure is isolated and will keep the app from crashing because the other services should not be effected.</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Maintainability- Each service serves a specific function, and smaller codebases are easier to maintain. This means that when a problem occurs it is easier to tell exactly where it is and fix it</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Extensibility- microservices are by nature loosely coupled and have minimal dependency on other services. So, when you want to add new features it is easier to do because you are adding to each microservices, as opposed to the entire app</a:t>
            </a:r>
            <a:endParaRPr b="1" sz="1500">
              <a:solidFill>
                <a:schemeClr val="dk1"/>
              </a:solidFill>
            </a:endParaRPr>
          </a:p>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80595b01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80595b01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b3998a1c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b3998a1c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adb7cc04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1adb7cc04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80595b01c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180595b01c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7ed7aeb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7ed7aeb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Avery</a:t>
            </a:r>
            <a:endParaRPr b="1" sz="15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aeb0fdb99d_1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aeb0fdb99d_1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Chen-Chuan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3rd problem 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no view of every people and location resources’ </a:t>
            </a:r>
            <a:r>
              <a:rPr lang="en">
                <a:solidFill>
                  <a:schemeClr val="dk1"/>
                </a:solidFill>
              </a:rPr>
              <a:t>availability</a:t>
            </a:r>
            <a:r>
              <a:rPr lang="en">
                <a:solidFill>
                  <a:schemeClr val="dk1"/>
                </a:solidFill>
              </a:rPr>
              <a:t>, so currently it is </a:t>
            </a:r>
            <a:r>
              <a:rPr lang="en">
                <a:solidFill>
                  <a:schemeClr val="dk1"/>
                </a:solidFill>
              </a:rPr>
              <a:t>convenient</a:t>
            </a:r>
            <a:r>
              <a:rPr lang="en">
                <a:solidFill>
                  <a:schemeClr val="dk1"/>
                </a:solidFill>
              </a:rPr>
              <a:t>  for cmu faculty to check the people and meeting room availability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I’ll pass to chipin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7b9640d52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7b9640d52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solve the problem, we provide a one-stop meeting room application. It consists of five main functions.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Meeting Room Reservation: It’s a dedicated service help you to book and manage the meetings.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ab01e622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ab01e622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Search Meeting Room: This function allows you to filter out the meeting rooms based on your options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ab01e6227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ab01e6227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Meetings Notification: to let you send a email to notify all meeting participants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ab01e6227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ab01e6227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Calendar View: so that you can view your schedule and check when you are busy or available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87988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416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3161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20000" y="1272375"/>
            <a:ext cx="3887700" cy="1692900"/>
          </a:xfrm>
          <a:prstGeom prst="rect">
            <a:avLst/>
          </a:prstGeom>
        </p:spPr>
        <p:txBody>
          <a:bodyPr anchorCtr="0" anchor="b" bIns="91425" lIns="91425" spcFirstLastPara="1" rIns="91425" wrap="square" tIns="91425">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15" name="Google Shape;15;p2"/>
          <p:cNvSpPr txBox="1"/>
          <p:nvPr>
            <p:ph idx="1" type="subTitle"/>
          </p:nvPr>
        </p:nvSpPr>
        <p:spPr>
          <a:xfrm>
            <a:off x="720000" y="3078500"/>
            <a:ext cx="32364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200"/>
              <a:buNone/>
              <a:defRPr sz="2200"/>
            </a:lvl1pPr>
            <a:lvl2pPr lvl="1">
              <a:lnSpc>
                <a:spcPct val="100000"/>
              </a:lnSpc>
              <a:spcBef>
                <a:spcPts val="0"/>
              </a:spcBef>
              <a:spcAft>
                <a:spcPts val="0"/>
              </a:spcAft>
              <a:buClr>
                <a:schemeClr val="accent2"/>
              </a:buClr>
              <a:buSzPts val="2800"/>
              <a:buNone/>
              <a:defRPr sz="2800">
                <a:solidFill>
                  <a:schemeClr val="accent2"/>
                </a:solidFill>
              </a:defRPr>
            </a:lvl2pPr>
            <a:lvl3pPr lvl="2">
              <a:lnSpc>
                <a:spcPct val="100000"/>
              </a:lnSpc>
              <a:spcBef>
                <a:spcPts val="0"/>
              </a:spcBef>
              <a:spcAft>
                <a:spcPts val="0"/>
              </a:spcAft>
              <a:buClr>
                <a:schemeClr val="accent2"/>
              </a:buClr>
              <a:buSzPts val="2800"/>
              <a:buNone/>
              <a:defRPr sz="2800">
                <a:solidFill>
                  <a:schemeClr val="accent2"/>
                </a:solidFill>
              </a:defRPr>
            </a:lvl3pPr>
            <a:lvl4pPr lvl="3">
              <a:lnSpc>
                <a:spcPct val="100000"/>
              </a:lnSpc>
              <a:spcBef>
                <a:spcPts val="0"/>
              </a:spcBef>
              <a:spcAft>
                <a:spcPts val="0"/>
              </a:spcAft>
              <a:buClr>
                <a:schemeClr val="accent2"/>
              </a:buClr>
              <a:buSzPts val="2800"/>
              <a:buNone/>
              <a:defRPr sz="2800">
                <a:solidFill>
                  <a:schemeClr val="accent2"/>
                </a:solidFill>
              </a:defRPr>
            </a:lvl4pPr>
            <a:lvl5pPr lvl="4">
              <a:lnSpc>
                <a:spcPct val="100000"/>
              </a:lnSpc>
              <a:spcBef>
                <a:spcPts val="0"/>
              </a:spcBef>
              <a:spcAft>
                <a:spcPts val="0"/>
              </a:spcAft>
              <a:buClr>
                <a:schemeClr val="accent2"/>
              </a:buClr>
              <a:buSzPts val="2800"/>
              <a:buNone/>
              <a:defRPr sz="2800">
                <a:solidFill>
                  <a:schemeClr val="accent2"/>
                </a:solidFill>
              </a:defRPr>
            </a:lvl5pPr>
            <a:lvl6pPr lvl="5">
              <a:lnSpc>
                <a:spcPct val="100000"/>
              </a:lnSpc>
              <a:spcBef>
                <a:spcPts val="0"/>
              </a:spcBef>
              <a:spcAft>
                <a:spcPts val="0"/>
              </a:spcAft>
              <a:buClr>
                <a:schemeClr val="accent2"/>
              </a:buClr>
              <a:buSzPts val="2800"/>
              <a:buNone/>
              <a:defRPr sz="2800">
                <a:solidFill>
                  <a:schemeClr val="accent2"/>
                </a:solidFill>
              </a:defRPr>
            </a:lvl6pPr>
            <a:lvl7pPr lvl="6">
              <a:lnSpc>
                <a:spcPct val="100000"/>
              </a:lnSpc>
              <a:spcBef>
                <a:spcPts val="0"/>
              </a:spcBef>
              <a:spcAft>
                <a:spcPts val="0"/>
              </a:spcAft>
              <a:buClr>
                <a:schemeClr val="accent2"/>
              </a:buClr>
              <a:buSzPts val="2800"/>
              <a:buNone/>
              <a:defRPr sz="2800">
                <a:solidFill>
                  <a:schemeClr val="accent2"/>
                </a:solidFill>
              </a:defRPr>
            </a:lvl7pPr>
            <a:lvl8pPr lvl="7">
              <a:lnSpc>
                <a:spcPct val="100000"/>
              </a:lnSpc>
              <a:spcBef>
                <a:spcPts val="0"/>
              </a:spcBef>
              <a:spcAft>
                <a:spcPts val="0"/>
              </a:spcAft>
              <a:buClr>
                <a:schemeClr val="accent2"/>
              </a:buClr>
              <a:buSzPts val="2800"/>
              <a:buNone/>
              <a:defRPr sz="2800">
                <a:solidFill>
                  <a:schemeClr val="accent2"/>
                </a:solidFill>
              </a:defRPr>
            </a:lvl8pPr>
            <a:lvl9pPr lvl="8">
              <a:lnSpc>
                <a:spcPct val="100000"/>
              </a:lnSpc>
              <a:spcBef>
                <a:spcPts val="0"/>
              </a:spcBef>
              <a:spcAft>
                <a:spcPts val="0"/>
              </a:spcAft>
              <a:buClr>
                <a:schemeClr val="accent2"/>
              </a:buClr>
              <a:buSzPts val="2800"/>
              <a:buNone/>
              <a:defRPr sz="2800">
                <a:solidFill>
                  <a:schemeClr val="accent2"/>
                </a:solidFill>
              </a:defRPr>
            </a:lvl9pPr>
          </a:lstStyle>
          <a:p/>
        </p:txBody>
      </p:sp>
      <p:sp>
        <p:nvSpPr>
          <p:cNvPr id="16" name="Google Shape;16;p2"/>
          <p:cNvSpPr/>
          <p:nvPr/>
        </p:nvSpPr>
        <p:spPr>
          <a:xfrm>
            <a:off x="3738150" y="540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11"/>
          <p:cNvSpPr txBox="1"/>
          <p:nvPr>
            <p:ph hasCustomPrompt="1" type="title"/>
          </p:nvPr>
        </p:nvSpPr>
        <p:spPr>
          <a:xfrm>
            <a:off x="1307100" y="1553313"/>
            <a:ext cx="6529800" cy="1387500"/>
          </a:xfrm>
          <a:prstGeom prst="rect">
            <a:avLst/>
          </a:prstGeom>
        </p:spPr>
        <p:txBody>
          <a:bodyPr anchorCtr="0" anchor="b" bIns="91425" lIns="91425" spcFirstLastPara="1" rIns="91425"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112" name="Google Shape;112;p11"/>
          <p:cNvSpPr txBox="1"/>
          <p:nvPr>
            <p:ph idx="1" type="subTitle"/>
          </p:nvPr>
        </p:nvSpPr>
        <p:spPr>
          <a:xfrm>
            <a:off x="2404050" y="3017188"/>
            <a:ext cx="4335900" cy="56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11"/>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rot="10800000">
            <a:off x="-129600" y="-2431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rot="10800000">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1"/>
          <p:cNvGrpSpPr/>
          <p:nvPr/>
        </p:nvGrpSpPr>
        <p:grpSpPr>
          <a:xfrm>
            <a:off x="111698" y="1189720"/>
            <a:ext cx="1611834" cy="2764066"/>
            <a:chOff x="587948" y="1365933"/>
            <a:chExt cx="1611834" cy="2764066"/>
          </a:xfrm>
        </p:grpSpPr>
        <p:sp>
          <p:nvSpPr>
            <p:cNvPr id="119" name="Google Shape;119;p11"/>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1"/>
          <p:cNvGrpSpPr/>
          <p:nvPr/>
        </p:nvGrpSpPr>
        <p:grpSpPr>
          <a:xfrm flipH="1">
            <a:off x="7420473" y="1189720"/>
            <a:ext cx="1611834" cy="2764066"/>
            <a:chOff x="587948" y="1365933"/>
            <a:chExt cx="1611834" cy="2764066"/>
          </a:xfrm>
        </p:grpSpPr>
        <p:sp>
          <p:nvSpPr>
            <p:cNvPr id="125" name="Google Shape;125;p11"/>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133" name="Shape 133"/>
        <p:cNvGrpSpPr/>
        <p:nvPr/>
      </p:nvGrpSpPr>
      <p:grpSpPr>
        <a:xfrm>
          <a:off x="0" y="0"/>
          <a:ext cx="0" cy="0"/>
          <a:chOff x="0" y="0"/>
          <a:chExt cx="0" cy="0"/>
        </a:xfrm>
      </p:grpSpPr>
      <p:sp>
        <p:nvSpPr>
          <p:cNvPr id="134" name="Google Shape;13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35" name="Google Shape;135;p13"/>
          <p:cNvSpPr txBox="1"/>
          <p:nvPr>
            <p:ph idx="1" type="body"/>
          </p:nvPr>
        </p:nvSpPr>
        <p:spPr>
          <a:xfrm>
            <a:off x="720000" y="1332650"/>
            <a:ext cx="7704000" cy="3270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36" name="Google Shape;136;p13"/>
          <p:cNvSpPr/>
          <p:nvPr/>
        </p:nvSpPr>
        <p:spPr>
          <a:xfrm flipH="1">
            <a:off x="824310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21557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flipH="1">
            <a:off x="-103847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21932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flipH="1">
            <a:off x="78280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833802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3" name="Shape 143"/>
        <p:cNvGrpSpPr/>
        <p:nvPr/>
      </p:nvGrpSpPr>
      <p:grpSpPr>
        <a:xfrm>
          <a:off x="0" y="0"/>
          <a:ext cx="0" cy="0"/>
          <a:chOff x="0" y="0"/>
          <a:chExt cx="0" cy="0"/>
        </a:xfrm>
      </p:grpSpPr>
      <p:sp>
        <p:nvSpPr>
          <p:cNvPr id="144" name="Google Shape;14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3000"/>
              <a:buFont typeface="Archivo Black"/>
              <a:buNone/>
              <a:defRPr sz="3000">
                <a:latin typeface="Archivo Black"/>
                <a:ea typeface="Archivo Black"/>
                <a:cs typeface="Archivo Black"/>
                <a:sym typeface="Archivo Black"/>
              </a:defRPr>
            </a:lvl2pPr>
            <a:lvl3pPr lvl="2" algn="ctr">
              <a:spcBef>
                <a:spcPts val="0"/>
              </a:spcBef>
              <a:spcAft>
                <a:spcPts val="0"/>
              </a:spcAft>
              <a:buSzPts val="3000"/>
              <a:buFont typeface="Archivo Black"/>
              <a:buNone/>
              <a:defRPr sz="3000">
                <a:latin typeface="Archivo Black"/>
                <a:ea typeface="Archivo Black"/>
                <a:cs typeface="Archivo Black"/>
                <a:sym typeface="Archivo Black"/>
              </a:defRPr>
            </a:lvl3pPr>
            <a:lvl4pPr lvl="3" algn="ctr">
              <a:spcBef>
                <a:spcPts val="0"/>
              </a:spcBef>
              <a:spcAft>
                <a:spcPts val="0"/>
              </a:spcAft>
              <a:buSzPts val="3000"/>
              <a:buFont typeface="Archivo Black"/>
              <a:buNone/>
              <a:defRPr sz="3000">
                <a:latin typeface="Archivo Black"/>
                <a:ea typeface="Archivo Black"/>
                <a:cs typeface="Archivo Black"/>
                <a:sym typeface="Archivo Black"/>
              </a:defRPr>
            </a:lvl4pPr>
            <a:lvl5pPr lvl="4" algn="ctr">
              <a:spcBef>
                <a:spcPts val="0"/>
              </a:spcBef>
              <a:spcAft>
                <a:spcPts val="0"/>
              </a:spcAft>
              <a:buSzPts val="3000"/>
              <a:buFont typeface="Archivo Black"/>
              <a:buNone/>
              <a:defRPr sz="3000">
                <a:latin typeface="Archivo Black"/>
                <a:ea typeface="Archivo Black"/>
                <a:cs typeface="Archivo Black"/>
                <a:sym typeface="Archivo Black"/>
              </a:defRPr>
            </a:lvl5pPr>
            <a:lvl6pPr lvl="5" algn="ctr">
              <a:spcBef>
                <a:spcPts val="0"/>
              </a:spcBef>
              <a:spcAft>
                <a:spcPts val="0"/>
              </a:spcAft>
              <a:buSzPts val="3000"/>
              <a:buFont typeface="Archivo Black"/>
              <a:buNone/>
              <a:defRPr sz="3000">
                <a:latin typeface="Archivo Black"/>
                <a:ea typeface="Archivo Black"/>
                <a:cs typeface="Archivo Black"/>
                <a:sym typeface="Archivo Black"/>
              </a:defRPr>
            </a:lvl6pPr>
            <a:lvl7pPr lvl="6" algn="ctr">
              <a:spcBef>
                <a:spcPts val="0"/>
              </a:spcBef>
              <a:spcAft>
                <a:spcPts val="0"/>
              </a:spcAft>
              <a:buSzPts val="3000"/>
              <a:buFont typeface="Archivo Black"/>
              <a:buNone/>
              <a:defRPr sz="3000">
                <a:latin typeface="Archivo Black"/>
                <a:ea typeface="Archivo Black"/>
                <a:cs typeface="Archivo Black"/>
                <a:sym typeface="Archivo Black"/>
              </a:defRPr>
            </a:lvl7pPr>
            <a:lvl8pPr lvl="7" algn="ctr">
              <a:spcBef>
                <a:spcPts val="0"/>
              </a:spcBef>
              <a:spcAft>
                <a:spcPts val="0"/>
              </a:spcAft>
              <a:buSzPts val="3000"/>
              <a:buFont typeface="Archivo Black"/>
              <a:buNone/>
              <a:defRPr sz="3000">
                <a:latin typeface="Archivo Black"/>
                <a:ea typeface="Archivo Black"/>
                <a:cs typeface="Archivo Black"/>
                <a:sym typeface="Archivo Black"/>
              </a:defRPr>
            </a:lvl8pPr>
            <a:lvl9pPr lvl="8"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45" name="Google Shape;145;p14"/>
          <p:cNvSpPr txBox="1"/>
          <p:nvPr>
            <p:ph hasCustomPrompt="1" idx="2" type="title"/>
          </p:nvPr>
        </p:nvSpPr>
        <p:spPr>
          <a:xfrm>
            <a:off x="720000" y="151255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46" name="Google Shape;146;p14"/>
          <p:cNvSpPr txBox="1"/>
          <p:nvPr>
            <p:ph idx="1" type="subTitle"/>
          </p:nvPr>
        </p:nvSpPr>
        <p:spPr>
          <a:xfrm>
            <a:off x="1808025" y="1512550"/>
            <a:ext cx="2428500" cy="39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nSpc>
                <a:spcPct val="100000"/>
              </a:lnSpc>
              <a:spcBef>
                <a:spcPts val="1600"/>
              </a:spcBef>
              <a:spcAft>
                <a:spcPts val="0"/>
              </a:spcAft>
              <a:buClr>
                <a:schemeClr val="accent2"/>
              </a:buClr>
              <a:buSzPts val="1400"/>
              <a:buNone/>
              <a:defRPr>
                <a:solidFill>
                  <a:schemeClr val="accent2"/>
                </a:solidFill>
              </a:defRPr>
            </a:lvl2pPr>
            <a:lvl3pPr lvl="2">
              <a:lnSpc>
                <a:spcPct val="100000"/>
              </a:lnSpc>
              <a:spcBef>
                <a:spcPts val="1600"/>
              </a:spcBef>
              <a:spcAft>
                <a:spcPts val="0"/>
              </a:spcAft>
              <a:buClr>
                <a:schemeClr val="accent2"/>
              </a:buClr>
              <a:buSzPts val="1400"/>
              <a:buNone/>
              <a:defRPr>
                <a:solidFill>
                  <a:schemeClr val="accent2"/>
                </a:solidFill>
              </a:defRPr>
            </a:lvl3pPr>
            <a:lvl4pPr lvl="3">
              <a:lnSpc>
                <a:spcPct val="100000"/>
              </a:lnSpc>
              <a:spcBef>
                <a:spcPts val="1600"/>
              </a:spcBef>
              <a:spcAft>
                <a:spcPts val="0"/>
              </a:spcAft>
              <a:buClr>
                <a:schemeClr val="accent2"/>
              </a:buClr>
              <a:buSzPts val="1400"/>
              <a:buNone/>
              <a:defRPr>
                <a:solidFill>
                  <a:schemeClr val="accent2"/>
                </a:solidFill>
              </a:defRPr>
            </a:lvl4pPr>
            <a:lvl5pPr lvl="4">
              <a:lnSpc>
                <a:spcPct val="100000"/>
              </a:lnSpc>
              <a:spcBef>
                <a:spcPts val="1600"/>
              </a:spcBef>
              <a:spcAft>
                <a:spcPts val="0"/>
              </a:spcAft>
              <a:buClr>
                <a:schemeClr val="accent2"/>
              </a:buClr>
              <a:buSzPts val="1400"/>
              <a:buNone/>
              <a:defRPr>
                <a:solidFill>
                  <a:schemeClr val="accent2"/>
                </a:solidFill>
              </a:defRPr>
            </a:lvl5pPr>
            <a:lvl6pPr lvl="5">
              <a:lnSpc>
                <a:spcPct val="100000"/>
              </a:lnSpc>
              <a:spcBef>
                <a:spcPts val="1600"/>
              </a:spcBef>
              <a:spcAft>
                <a:spcPts val="0"/>
              </a:spcAft>
              <a:buClr>
                <a:schemeClr val="accent2"/>
              </a:buClr>
              <a:buSzPts val="1400"/>
              <a:buNone/>
              <a:defRPr>
                <a:solidFill>
                  <a:schemeClr val="accent2"/>
                </a:solidFill>
              </a:defRPr>
            </a:lvl6pPr>
            <a:lvl7pPr lvl="6">
              <a:lnSpc>
                <a:spcPct val="100000"/>
              </a:lnSpc>
              <a:spcBef>
                <a:spcPts val="1600"/>
              </a:spcBef>
              <a:spcAft>
                <a:spcPts val="0"/>
              </a:spcAft>
              <a:buClr>
                <a:schemeClr val="accent2"/>
              </a:buClr>
              <a:buSzPts val="1400"/>
              <a:buNone/>
              <a:defRPr>
                <a:solidFill>
                  <a:schemeClr val="accent2"/>
                </a:solidFill>
              </a:defRPr>
            </a:lvl7pPr>
            <a:lvl8pPr lvl="7">
              <a:lnSpc>
                <a:spcPct val="100000"/>
              </a:lnSpc>
              <a:spcBef>
                <a:spcPts val="1600"/>
              </a:spcBef>
              <a:spcAft>
                <a:spcPts val="0"/>
              </a:spcAft>
              <a:buClr>
                <a:schemeClr val="accent2"/>
              </a:buClr>
              <a:buSzPts val="1400"/>
              <a:buNone/>
              <a:defRPr>
                <a:solidFill>
                  <a:schemeClr val="accent2"/>
                </a:solidFill>
              </a:defRPr>
            </a:lvl8pPr>
            <a:lvl9pPr lvl="8">
              <a:lnSpc>
                <a:spcPct val="100000"/>
              </a:lnSpc>
              <a:spcBef>
                <a:spcPts val="1600"/>
              </a:spcBef>
              <a:spcAft>
                <a:spcPts val="1600"/>
              </a:spcAft>
              <a:buClr>
                <a:schemeClr val="accent2"/>
              </a:buClr>
              <a:buSzPts val="1400"/>
              <a:buNone/>
              <a:defRPr>
                <a:solidFill>
                  <a:schemeClr val="accent2"/>
                </a:solidFill>
              </a:defRPr>
            </a:lvl9pPr>
          </a:lstStyle>
          <a:p/>
        </p:txBody>
      </p:sp>
      <p:sp>
        <p:nvSpPr>
          <p:cNvPr id="147" name="Google Shape;147;p14"/>
          <p:cNvSpPr txBox="1"/>
          <p:nvPr>
            <p:ph idx="3" type="subTitle"/>
          </p:nvPr>
        </p:nvSpPr>
        <p:spPr>
          <a:xfrm>
            <a:off x="1808025" y="185695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48" name="Google Shape;148;p14"/>
          <p:cNvCxnSpPr/>
          <p:nvPr/>
        </p:nvCxnSpPr>
        <p:spPr>
          <a:xfrm>
            <a:off x="796200" y="225685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49" name="Google Shape;149;p14"/>
          <p:cNvSpPr txBox="1"/>
          <p:nvPr>
            <p:ph hasCustomPrompt="1" idx="4" type="title"/>
          </p:nvPr>
        </p:nvSpPr>
        <p:spPr>
          <a:xfrm>
            <a:off x="720000" y="2675475"/>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50" name="Google Shape;150;p14"/>
          <p:cNvSpPr txBox="1"/>
          <p:nvPr>
            <p:ph idx="5" type="subTitle"/>
          </p:nvPr>
        </p:nvSpPr>
        <p:spPr>
          <a:xfrm>
            <a:off x="1808025" y="2675475"/>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51" name="Google Shape;151;p14"/>
          <p:cNvSpPr txBox="1"/>
          <p:nvPr>
            <p:ph idx="6" type="subTitle"/>
          </p:nvPr>
        </p:nvSpPr>
        <p:spPr>
          <a:xfrm>
            <a:off x="1808025" y="3019875"/>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52" name="Google Shape;152;p14"/>
          <p:cNvCxnSpPr/>
          <p:nvPr/>
        </p:nvCxnSpPr>
        <p:spPr>
          <a:xfrm>
            <a:off x="796200" y="3419775"/>
            <a:ext cx="849600" cy="0"/>
          </a:xfrm>
          <a:prstGeom prst="straightConnector1">
            <a:avLst/>
          </a:prstGeom>
          <a:noFill/>
          <a:ln cap="flat" cmpd="sng" w="28575">
            <a:solidFill>
              <a:schemeClr val="accent3"/>
            </a:solidFill>
            <a:prstDash val="solid"/>
            <a:round/>
            <a:headEnd len="med" w="med" type="none"/>
            <a:tailEnd len="med" w="med" type="none"/>
          </a:ln>
        </p:spPr>
      </p:cxnSp>
      <p:sp>
        <p:nvSpPr>
          <p:cNvPr id="153" name="Google Shape;153;p14"/>
          <p:cNvSpPr txBox="1"/>
          <p:nvPr>
            <p:ph hasCustomPrompt="1" idx="7" type="title"/>
          </p:nvPr>
        </p:nvSpPr>
        <p:spPr>
          <a:xfrm>
            <a:off x="720000" y="383840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54" name="Google Shape;154;p14"/>
          <p:cNvSpPr txBox="1"/>
          <p:nvPr>
            <p:ph idx="8" type="subTitle"/>
          </p:nvPr>
        </p:nvSpPr>
        <p:spPr>
          <a:xfrm>
            <a:off x="1808025" y="3838400"/>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55" name="Google Shape;155;p14"/>
          <p:cNvSpPr txBox="1"/>
          <p:nvPr>
            <p:ph idx="9" type="subTitle"/>
          </p:nvPr>
        </p:nvSpPr>
        <p:spPr>
          <a:xfrm>
            <a:off x="1808025" y="418280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56" name="Google Shape;156;p14"/>
          <p:cNvCxnSpPr/>
          <p:nvPr/>
        </p:nvCxnSpPr>
        <p:spPr>
          <a:xfrm>
            <a:off x="796200" y="458270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57" name="Google Shape;157;p14"/>
          <p:cNvSpPr txBox="1"/>
          <p:nvPr>
            <p:ph hasCustomPrompt="1" idx="13" type="title"/>
          </p:nvPr>
        </p:nvSpPr>
        <p:spPr>
          <a:xfrm>
            <a:off x="4907475" y="151255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58" name="Google Shape;158;p14"/>
          <p:cNvSpPr txBox="1"/>
          <p:nvPr>
            <p:ph idx="14" type="subTitle"/>
          </p:nvPr>
        </p:nvSpPr>
        <p:spPr>
          <a:xfrm>
            <a:off x="5995500" y="1512550"/>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59" name="Google Shape;159;p14"/>
          <p:cNvSpPr txBox="1"/>
          <p:nvPr>
            <p:ph idx="15" type="subTitle"/>
          </p:nvPr>
        </p:nvSpPr>
        <p:spPr>
          <a:xfrm>
            <a:off x="5995500" y="185695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60" name="Google Shape;160;p14"/>
          <p:cNvCxnSpPr/>
          <p:nvPr/>
        </p:nvCxnSpPr>
        <p:spPr>
          <a:xfrm>
            <a:off x="4983675" y="225685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61" name="Google Shape;161;p14"/>
          <p:cNvSpPr txBox="1"/>
          <p:nvPr>
            <p:ph hasCustomPrompt="1" idx="16" type="title"/>
          </p:nvPr>
        </p:nvSpPr>
        <p:spPr>
          <a:xfrm>
            <a:off x="4907475" y="2675475"/>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62" name="Google Shape;162;p14"/>
          <p:cNvSpPr txBox="1"/>
          <p:nvPr>
            <p:ph idx="17" type="subTitle"/>
          </p:nvPr>
        </p:nvSpPr>
        <p:spPr>
          <a:xfrm>
            <a:off x="5995500" y="2675475"/>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63" name="Google Shape;163;p14"/>
          <p:cNvSpPr txBox="1"/>
          <p:nvPr>
            <p:ph idx="18" type="subTitle"/>
          </p:nvPr>
        </p:nvSpPr>
        <p:spPr>
          <a:xfrm>
            <a:off x="5995500" y="3019875"/>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64" name="Google Shape;164;p14"/>
          <p:cNvCxnSpPr/>
          <p:nvPr/>
        </p:nvCxnSpPr>
        <p:spPr>
          <a:xfrm>
            <a:off x="4983675" y="3419775"/>
            <a:ext cx="849600" cy="0"/>
          </a:xfrm>
          <a:prstGeom prst="straightConnector1">
            <a:avLst/>
          </a:prstGeom>
          <a:noFill/>
          <a:ln cap="flat" cmpd="sng" w="28575">
            <a:solidFill>
              <a:schemeClr val="accent3"/>
            </a:solidFill>
            <a:prstDash val="solid"/>
            <a:round/>
            <a:headEnd len="med" w="med" type="none"/>
            <a:tailEnd len="med" w="med" type="none"/>
          </a:ln>
        </p:spPr>
      </p:cxnSp>
      <p:sp>
        <p:nvSpPr>
          <p:cNvPr id="165" name="Google Shape;165;p14"/>
          <p:cNvSpPr txBox="1"/>
          <p:nvPr>
            <p:ph hasCustomPrompt="1" idx="19" type="title"/>
          </p:nvPr>
        </p:nvSpPr>
        <p:spPr>
          <a:xfrm>
            <a:off x="4907475" y="383840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66" name="Google Shape;166;p14"/>
          <p:cNvSpPr txBox="1"/>
          <p:nvPr>
            <p:ph idx="20" type="subTitle"/>
          </p:nvPr>
        </p:nvSpPr>
        <p:spPr>
          <a:xfrm>
            <a:off x="5995500" y="3838400"/>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67" name="Google Shape;167;p14"/>
          <p:cNvSpPr txBox="1"/>
          <p:nvPr>
            <p:ph idx="21" type="subTitle"/>
          </p:nvPr>
        </p:nvSpPr>
        <p:spPr>
          <a:xfrm>
            <a:off x="5995500" y="418280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68" name="Google Shape;168;p14"/>
          <p:cNvCxnSpPr/>
          <p:nvPr/>
        </p:nvCxnSpPr>
        <p:spPr>
          <a:xfrm>
            <a:off x="4983675" y="458270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69" name="Google Shape;169;p14"/>
          <p:cNvSpPr/>
          <p:nvPr/>
        </p:nvSpPr>
        <p:spPr>
          <a:xfrm>
            <a:off x="8597550" y="478752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1489975" y="-1548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54675" y="486582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75" name="Shape 175"/>
        <p:cNvGrpSpPr/>
        <p:nvPr/>
      </p:nvGrpSpPr>
      <p:grpSpPr>
        <a:xfrm>
          <a:off x="0" y="0"/>
          <a:ext cx="0" cy="0"/>
          <a:chOff x="0" y="0"/>
          <a:chExt cx="0" cy="0"/>
        </a:xfrm>
      </p:grpSpPr>
      <p:sp>
        <p:nvSpPr>
          <p:cNvPr id="176" name="Google Shape;17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77" name="Google Shape;177;p15"/>
          <p:cNvSpPr txBox="1"/>
          <p:nvPr>
            <p:ph idx="1" type="subTitle"/>
          </p:nvPr>
        </p:nvSpPr>
        <p:spPr>
          <a:xfrm>
            <a:off x="720000" y="28084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78" name="Google Shape;178;p15"/>
          <p:cNvSpPr txBox="1"/>
          <p:nvPr>
            <p:ph idx="2" type="subTitle"/>
          </p:nvPr>
        </p:nvSpPr>
        <p:spPr>
          <a:xfrm>
            <a:off x="877050" y="31528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5"/>
          <p:cNvSpPr txBox="1"/>
          <p:nvPr>
            <p:ph idx="3" type="subTitle"/>
          </p:nvPr>
        </p:nvSpPr>
        <p:spPr>
          <a:xfrm>
            <a:off x="3357750" y="28084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80" name="Google Shape;180;p15"/>
          <p:cNvSpPr txBox="1"/>
          <p:nvPr>
            <p:ph idx="4" type="subTitle"/>
          </p:nvPr>
        </p:nvSpPr>
        <p:spPr>
          <a:xfrm>
            <a:off x="3514800" y="31528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5"/>
          <p:cNvSpPr txBox="1"/>
          <p:nvPr>
            <p:ph idx="5" type="subTitle"/>
          </p:nvPr>
        </p:nvSpPr>
        <p:spPr>
          <a:xfrm>
            <a:off x="5995500" y="28084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82" name="Google Shape;182;p15"/>
          <p:cNvSpPr txBox="1"/>
          <p:nvPr>
            <p:ph idx="6" type="subTitle"/>
          </p:nvPr>
        </p:nvSpPr>
        <p:spPr>
          <a:xfrm>
            <a:off x="6152550" y="31528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15"/>
          <p:cNvSpPr/>
          <p:nvPr/>
        </p:nvSpPr>
        <p:spPr>
          <a:xfrm>
            <a:off x="-179100" y="9070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1596800" y="-16809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0800000">
            <a:off x="8813100" y="38816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84240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1575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190" name="Shape 190"/>
        <p:cNvGrpSpPr/>
        <p:nvPr/>
      </p:nvGrpSpPr>
      <p:grpSpPr>
        <a:xfrm>
          <a:off x="0" y="0"/>
          <a:ext cx="0" cy="0"/>
          <a:chOff x="0" y="0"/>
          <a:chExt cx="0" cy="0"/>
        </a:xfrm>
      </p:grpSpPr>
      <p:sp>
        <p:nvSpPr>
          <p:cNvPr id="191" name="Google Shape;191;p16"/>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txBox="1"/>
          <p:nvPr>
            <p:ph type="title"/>
          </p:nvPr>
        </p:nvSpPr>
        <p:spPr>
          <a:xfrm>
            <a:off x="2902650" y="3593475"/>
            <a:ext cx="333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93" name="Google Shape;193;p16"/>
          <p:cNvSpPr txBox="1"/>
          <p:nvPr>
            <p:ph idx="1" type="subTitle"/>
          </p:nvPr>
        </p:nvSpPr>
        <p:spPr>
          <a:xfrm>
            <a:off x="1884900" y="1660175"/>
            <a:ext cx="5374200" cy="18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94" name="Google Shape;194;p16"/>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6"/>
          <p:cNvGrpSpPr/>
          <p:nvPr/>
        </p:nvGrpSpPr>
        <p:grpSpPr>
          <a:xfrm>
            <a:off x="587948" y="1650882"/>
            <a:ext cx="1178434" cy="2421967"/>
            <a:chOff x="587948" y="1650882"/>
            <a:chExt cx="1178434" cy="2421967"/>
          </a:xfrm>
        </p:grpSpPr>
        <p:sp>
          <p:nvSpPr>
            <p:cNvPr id="200" name="Google Shape;200;p16"/>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1457432"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1695557"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6"/>
          <p:cNvGrpSpPr/>
          <p:nvPr/>
        </p:nvGrpSpPr>
        <p:grpSpPr>
          <a:xfrm>
            <a:off x="7377621" y="1650882"/>
            <a:ext cx="1178434" cy="2421967"/>
            <a:chOff x="7377621" y="1650882"/>
            <a:chExt cx="1178434" cy="2421967"/>
          </a:xfrm>
        </p:grpSpPr>
        <p:sp>
          <p:nvSpPr>
            <p:cNvPr id="206" name="Google Shape;206;p16"/>
            <p:cNvSpPr/>
            <p:nvPr/>
          </p:nvSpPr>
          <p:spPr>
            <a:xfrm flipH="1">
              <a:off x="83707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flipH="1">
              <a:off x="7686586"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flipH="1">
              <a:off x="7615746"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flipH="1">
              <a:off x="7914011"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flipH="1">
              <a:off x="7377621"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bg>
      <p:bgPr>
        <a:solidFill>
          <a:schemeClr val="lt1"/>
        </a:solidFill>
      </p:bgPr>
    </p:bg>
    <p:spTree>
      <p:nvGrpSpPr>
        <p:cNvPr id="212" name="Shape 212"/>
        <p:cNvGrpSpPr/>
        <p:nvPr/>
      </p:nvGrpSpPr>
      <p:grpSpPr>
        <a:xfrm>
          <a:off x="0" y="0"/>
          <a:ext cx="0" cy="0"/>
          <a:chOff x="0" y="0"/>
          <a:chExt cx="0" cy="0"/>
        </a:xfrm>
      </p:grpSpPr>
      <p:sp>
        <p:nvSpPr>
          <p:cNvPr id="213" name="Google Shape;213;p17"/>
          <p:cNvSpPr txBox="1"/>
          <p:nvPr>
            <p:ph type="title"/>
          </p:nvPr>
        </p:nvSpPr>
        <p:spPr>
          <a:xfrm>
            <a:off x="720000" y="1510235"/>
            <a:ext cx="2211900" cy="54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14" name="Google Shape;214;p17"/>
          <p:cNvSpPr txBox="1"/>
          <p:nvPr>
            <p:ph idx="1" type="subTitle"/>
          </p:nvPr>
        </p:nvSpPr>
        <p:spPr>
          <a:xfrm>
            <a:off x="720000" y="2174365"/>
            <a:ext cx="2574600" cy="14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5" name="Google Shape;215;p17"/>
          <p:cNvSpPr/>
          <p:nvPr/>
        </p:nvSpPr>
        <p:spPr>
          <a:xfrm flipH="1">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flipH="1">
            <a:off x="8332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flipH="1">
            <a:off x="3232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flipH="1">
            <a:off x="84240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20" name="Shape 220"/>
        <p:cNvGrpSpPr/>
        <p:nvPr/>
      </p:nvGrpSpPr>
      <p:grpSpPr>
        <a:xfrm>
          <a:off x="0" y="0"/>
          <a:ext cx="0" cy="0"/>
          <a:chOff x="0" y="0"/>
          <a:chExt cx="0" cy="0"/>
        </a:xfrm>
      </p:grpSpPr>
      <p:sp>
        <p:nvSpPr>
          <p:cNvPr id="221" name="Google Shape;22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22" name="Google Shape;222;p18"/>
          <p:cNvSpPr txBox="1"/>
          <p:nvPr>
            <p:ph idx="1" type="subTitle"/>
          </p:nvPr>
        </p:nvSpPr>
        <p:spPr>
          <a:xfrm>
            <a:off x="72000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23" name="Google Shape;223;p18"/>
          <p:cNvSpPr txBox="1"/>
          <p:nvPr>
            <p:ph idx="2" type="subTitle"/>
          </p:nvPr>
        </p:nvSpPr>
        <p:spPr>
          <a:xfrm>
            <a:off x="87705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18"/>
          <p:cNvSpPr txBox="1"/>
          <p:nvPr>
            <p:ph idx="3" type="subTitle"/>
          </p:nvPr>
        </p:nvSpPr>
        <p:spPr>
          <a:xfrm>
            <a:off x="335775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25" name="Google Shape;225;p18"/>
          <p:cNvSpPr txBox="1"/>
          <p:nvPr>
            <p:ph idx="4" type="subTitle"/>
          </p:nvPr>
        </p:nvSpPr>
        <p:spPr>
          <a:xfrm>
            <a:off x="351480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18"/>
          <p:cNvSpPr txBox="1"/>
          <p:nvPr>
            <p:ph idx="5" type="subTitle"/>
          </p:nvPr>
        </p:nvSpPr>
        <p:spPr>
          <a:xfrm>
            <a:off x="599550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27" name="Google Shape;227;p18"/>
          <p:cNvSpPr txBox="1"/>
          <p:nvPr>
            <p:ph idx="6" type="subTitle"/>
          </p:nvPr>
        </p:nvSpPr>
        <p:spPr>
          <a:xfrm>
            <a:off x="615255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18"/>
          <p:cNvSpPr txBox="1"/>
          <p:nvPr>
            <p:ph idx="7" type="subTitle"/>
          </p:nvPr>
        </p:nvSpPr>
        <p:spPr>
          <a:xfrm>
            <a:off x="720000" y="37383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29" name="Google Shape;229;p18"/>
          <p:cNvSpPr txBox="1"/>
          <p:nvPr>
            <p:ph idx="8" type="subTitle"/>
          </p:nvPr>
        </p:nvSpPr>
        <p:spPr>
          <a:xfrm>
            <a:off x="877050" y="40827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18"/>
          <p:cNvSpPr txBox="1"/>
          <p:nvPr>
            <p:ph idx="9" type="subTitle"/>
          </p:nvPr>
        </p:nvSpPr>
        <p:spPr>
          <a:xfrm>
            <a:off x="3357750" y="37383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31" name="Google Shape;231;p18"/>
          <p:cNvSpPr txBox="1"/>
          <p:nvPr>
            <p:ph idx="13" type="subTitle"/>
          </p:nvPr>
        </p:nvSpPr>
        <p:spPr>
          <a:xfrm>
            <a:off x="3514800" y="40827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18"/>
          <p:cNvSpPr txBox="1"/>
          <p:nvPr>
            <p:ph idx="14" type="subTitle"/>
          </p:nvPr>
        </p:nvSpPr>
        <p:spPr>
          <a:xfrm>
            <a:off x="5995500" y="37383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33" name="Google Shape;233;p18"/>
          <p:cNvSpPr txBox="1"/>
          <p:nvPr>
            <p:ph idx="15" type="subTitle"/>
          </p:nvPr>
        </p:nvSpPr>
        <p:spPr>
          <a:xfrm>
            <a:off x="6152550" y="40827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18"/>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41" name="Shape 241"/>
        <p:cNvGrpSpPr/>
        <p:nvPr/>
      </p:nvGrpSpPr>
      <p:grpSpPr>
        <a:xfrm>
          <a:off x="0" y="0"/>
          <a:ext cx="0" cy="0"/>
          <a:chOff x="0" y="0"/>
          <a:chExt cx="0" cy="0"/>
        </a:xfrm>
      </p:grpSpPr>
      <p:sp>
        <p:nvSpPr>
          <p:cNvPr id="242" name="Google Shape;24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43" name="Google Shape;243;p19"/>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8" name="Shape 248"/>
        <p:cNvGrpSpPr/>
        <p:nvPr/>
      </p:nvGrpSpPr>
      <p:grpSpPr>
        <a:xfrm>
          <a:off x="0" y="0"/>
          <a:ext cx="0" cy="0"/>
          <a:chOff x="0" y="0"/>
          <a:chExt cx="0" cy="0"/>
        </a:xfrm>
      </p:grpSpPr>
      <p:sp>
        <p:nvSpPr>
          <p:cNvPr id="249" name="Google Shape;24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50" name="Google Shape;250;p20"/>
          <p:cNvSpPr txBox="1"/>
          <p:nvPr>
            <p:ph idx="1" type="subTitle"/>
          </p:nvPr>
        </p:nvSpPr>
        <p:spPr>
          <a:xfrm>
            <a:off x="97565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51" name="Google Shape;251;p20"/>
          <p:cNvSpPr txBox="1"/>
          <p:nvPr>
            <p:ph idx="2" type="subTitle"/>
          </p:nvPr>
        </p:nvSpPr>
        <p:spPr>
          <a:xfrm>
            <a:off x="113270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0"/>
          <p:cNvSpPr txBox="1"/>
          <p:nvPr>
            <p:ph idx="3" type="subTitle"/>
          </p:nvPr>
        </p:nvSpPr>
        <p:spPr>
          <a:xfrm>
            <a:off x="5739838"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53" name="Google Shape;253;p20"/>
          <p:cNvSpPr txBox="1"/>
          <p:nvPr>
            <p:ph idx="4" type="subTitle"/>
          </p:nvPr>
        </p:nvSpPr>
        <p:spPr>
          <a:xfrm>
            <a:off x="5896888"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0"/>
          <p:cNvSpPr txBox="1"/>
          <p:nvPr>
            <p:ph idx="5" type="subTitle"/>
          </p:nvPr>
        </p:nvSpPr>
        <p:spPr>
          <a:xfrm>
            <a:off x="975650" y="36621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55" name="Google Shape;255;p20"/>
          <p:cNvSpPr txBox="1"/>
          <p:nvPr>
            <p:ph idx="6" type="subTitle"/>
          </p:nvPr>
        </p:nvSpPr>
        <p:spPr>
          <a:xfrm>
            <a:off x="1132700" y="40065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0"/>
          <p:cNvSpPr txBox="1"/>
          <p:nvPr>
            <p:ph idx="7" type="subTitle"/>
          </p:nvPr>
        </p:nvSpPr>
        <p:spPr>
          <a:xfrm>
            <a:off x="5739838" y="36621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57" name="Google Shape;257;p20"/>
          <p:cNvSpPr txBox="1"/>
          <p:nvPr>
            <p:ph idx="8" type="subTitle"/>
          </p:nvPr>
        </p:nvSpPr>
        <p:spPr>
          <a:xfrm>
            <a:off x="5896888" y="40065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0"/>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720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1296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flipH="1">
            <a:off x="7914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720000" y="710125"/>
            <a:ext cx="2751600" cy="114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0" name="Google Shape;20;p3"/>
          <p:cNvSpPr txBox="1"/>
          <p:nvPr>
            <p:ph idx="1" type="subTitle"/>
          </p:nvPr>
        </p:nvSpPr>
        <p:spPr>
          <a:xfrm>
            <a:off x="720000" y="2087419"/>
            <a:ext cx="25746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 name="Google Shape;21;p3"/>
          <p:cNvSpPr txBox="1"/>
          <p:nvPr>
            <p:ph hasCustomPrompt="1" idx="2" type="title"/>
          </p:nvPr>
        </p:nvSpPr>
        <p:spPr>
          <a:xfrm>
            <a:off x="720000" y="3268425"/>
            <a:ext cx="2484600" cy="133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9000"/>
              <a:buNone/>
              <a:defRPr sz="9000">
                <a:solidFill>
                  <a:schemeClr val="accent1"/>
                </a:solidFill>
              </a:defRPr>
            </a:lvl1pPr>
            <a:lvl2pPr lvl="1" rtl="0">
              <a:spcBef>
                <a:spcPts val="0"/>
              </a:spcBef>
              <a:spcAft>
                <a:spcPts val="0"/>
              </a:spcAft>
              <a:buClr>
                <a:schemeClr val="accent1"/>
              </a:buClr>
              <a:buSzPts val="10000"/>
              <a:buNone/>
              <a:defRPr sz="10000">
                <a:solidFill>
                  <a:schemeClr val="accent1"/>
                </a:solidFill>
              </a:defRPr>
            </a:lvl2pPr>
            <a:lvl3pPr lvl="2" rtl="0">
              <a:spcBef>
                <a:spcPts val="0"/>
              </a:spcBef>
              <a:spcAft>
                <a:spcPts val="0"/>
              </a:spcAft>
              <a:buClr>
                <a:schemeClr val="accent1"/>
              </a:buClr>
              <a:buSzPts val="10000"/>
              <a:buNone/>
              <a:defRPr sz="10000">
                <a:solidFill>
                  <a:schemeClr val="accent1"/>
                </a:solidFill>
              </a:defRPr>
            </a:lvl3pPr>
            <a:lvl4pPr lvl="3" rtl="0">
              <a:spcBef>
                <a:spcPts val="0"/>
              </a:spcBef>
              <a:spcAft>
                <a:spcPts val="0"/>
              </a:spcAft>
              <a:buClr>
                <a:schemeClr val="accent1"/>
              </a:buClr>
              <a:buSzPts val="10000"/>
              <a:buNone/>
              <a:defRPr sz="10000">
                <a:solidFill>
                  <a:schemeClr val="accent1"/>
                </a:solidFill>
              </a:defRPr>
            </a:lvl4pPr>
            <a:lvl5pPr lvl="4" rtl="0">
              <a:spcBef>
                <a:spcPts val="0"/>
              </a:spcBef>
              <a:spcAft>
                <a:spcPts val="0"/>
              </a:spcAft>
              <a:buClr>
                <a:schemeClr val="accent1"/>
              </a:buClr>
              <a:buSzPts val="10000"/>
              <a:buNone/>
              <a:defRPr sz="10000">
                <a:solidFill>
                  <a:schemeClr val="accent1"/>
                </a:solidFill>
              </a:defRPr>
            </a:lvl5pPr>
            <a:lvl6pPr lvl="5" rtl="0">
              <a:spcBef>
                <a:spcPts val="0"/>
              </a:spcBef>
              <a:spcAft>
                <a:spcPts val="0"/>
              </a:spcAft>
              <a:buClr>
                <a:schemeClr val="accent1"/>
              </a:buClr>
              <a:buSzPts val="10000"/>
              <a:buNone/>
              <a:defRPr sz="10000">
                <a:solidFill>
                  <a:schemeClr val="accent1"/>
                </a:solidFill>
              </a:defRPr>
            </a:lvl6pPr>
            <a:lvl7pPr lvl="6" rtl="0">
              <a:spcBef>
                <a:spcPts val="0"/>
              </a:spcBef>
              <a:spcAft>
                <a:spcPts val="0"/>
              </a:spcAft>
              <a:buClr>
                <a:schemeClr val="accent1"/>
              </a:buClr>
              <a:buSzPts val="10000"/>
              <a:buNone/>
              <a:defRPr sz="10000">
                <a:solidFill>
                  <a:schemeClr val="accent1"/>
                </a:solidFill>
              </a:defRPr>
            </a:lvl7pPr>
            <a:lvl8pPr lvl="7" rtl="0">
              <a:spcBef>
                <a:spcPts val="0"/>
              </a:spcBef>
              <a:spcAft>
                <a:spcPts val="0"/>
              </a:spcAft>
              <a:buClr>
                <a:schemeClr val="accent1"/>
              </a:buClr>
              <a:buSzPts val="10000"/>
              <a:buNone/>
              <a:defRPr sz="10000">
                <a:solidFill>
                  <a:schemeClr val="accent1"/>
                </a:solidFill>
              </a:defRPr>
            </a:lvl8pPr>
            <a:lvl9pPr lvl="8" rtl="0">
              <a:spcBef>
                <a:spcPts val="0"/>
              </a:spcBef>
              <a:spcAft>
                <a:spcPts val="0"/>
              </a:spcAft>
              <a:buClr>
                <a:schemeClr val="accent1"/>
              </a:buClr>
              <a:buSzPts val="10000"/>
              <a:buNone/>
              <a:defRPr sz="10000">
                <a:solidFill>
                  <a:schemeClr val="accent1"/>
                </a:solidFill>
              </a:defRPr>
            </a:lvl9pPr>
          </a:lstStyle>
          <a:p>
            <a:r>
              <a:t>xx%</a:t>
            </a:r>
          </a:p>
        </p:txBody>
      </p:sp>
      <p:sp>
        <p:nvSpPr>
          <p:cNvPr id="22" name="Google Shape;22;p3"/>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2961588" y="2268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1">
    <p:spTree>
      <p:nvGrpSpPr>
        <p:cNvPr id="265" name="Shape 265"/>
        <p:cNvGrpSpPr/>
        <p:nvPr/>
      </p:nvGrpSpPr>
      <p:grpSpPr>
        <a:xfrm>
          <a:off x="0" y="0"/>
          <a:ext cx="0" cy="0"/>
          <a:chOff x="0" y="0"/>
          <a:chExt cx="0" cy="0"/>
        </a:xfrm>
      </p:grpSpPr>
      <p:sp>
        <p:nvSpPr>
          <p:cNvPr id="266" name="Google Shape;266;p21"/>
          <p:cNvSpPr txBox="1"/>
          <p:nvPr>
            <p:ph hasCustomPrompt="1" type="title"/>
          </p:nvPr>
        </p:nvSpPr>
        <p:spPr>
          <a:xfrm>
            <a:off x="4449352" y="774913"/>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67" name="Google Shape;267;p21"/>
          <p:cNvSpPr txBox="1"/>
          <p:nvPr>
            <p:ph idx="1" type="subTitle"/>
          </p:nvPr>
        </p:nvSpPr>
        <p:spPr>
          <a:xfrm>
            <a:off x="4267200" y="1327213"/>
            <a:ext cx="4156800" cy="38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8" name="Google Shape;268;p21"/>
          <p:cNvSpPr txBox="1"/>
          <p:nvPr>
            <p:ph hasCustomPrompt="1" idx="2" type="title"/>
          </p:nvPr>
        </p:nvSpPr>
        <p:spPr>
          <a:xfrm>
            <a:off x="4449352" y="2102413"/>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69" name="Google Shape;269;p21"/>
          <p:cNvSpPr txBox="1"/>
          <p:nvPr>
            <p:ph idx="3" type="subTitle"/>
          </p:nvPr>
        </p:nvSpPr>
        <p:spPr>
          <a:xfrm>
            <a:off x="4267200" y="2655121"/>
            <a:ext cx="4156800" cy="38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0" name="Google Shape;270;p21"/>
          <p:cNvSpPr txBox="1"/>
          <p:nvPr>
            <p:ph hasCustomPrompt="1" idx="4" type="title"/>
          </p:nvPr>
        </p:nvSpPr>
        <p:spPr>
          <a:xfrm>
            <a:off x="4449352" y="3431229"/>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71" name="Google Shape;271;p21"/>
          <p:cNvSpPr txBox="1"/>
          <p:nvPr>
            <p:ph idx="5" type="subTitle"/>
          </p:nvPr>
        </p:nvSpPr>
        <p:spPr>
          <a:xfrm>
            <a:off x="4267200" y="3980364"/>
            <a:ext cx="4156800" cy="38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72" name="Google Shape;272;p21"/>
          <p:cNvGrpSpPr/>
          <p:nvPr/>
        </p:nvGrpSpPr>
        <p:grpSpPr>
          <a:xfrm>
            <a:off x="3719525" y="1189720"/>
            <a:ext cx="642045" cy="3221266"/>
            <a:chOff x="587948" y="1365933"/>
            <a:chExt cx="642045" cy="3221266"/>
          </a:xfrm>
        </p:grpSpPr>
        <p:sp>
          <p:nvSpPr>
            <p:cNvPr id="273" name="Google Shape;273;p21"/>
            <p:cNvSpPr/>
            <p:nvPr/>
          </p:nvSpPr>
          <p:spPr>
            <a:xfrm>
              <a:off x="587948" y="24529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924032" y="4518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7573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7456600" y="-2033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8780950" y="636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flipH="1" rot="10800000">
            <a:off x="-15661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0">
    <p:spTree>
      <p:nvGrpSpPr>
        <p:cNvPr id="281" name="Shape 281"/>
        <p:cNvGrpSpPr/>
        <p:nvPr/>
      </p:nvGrpSpPr>
      <p:grpSpPr>
        <a:xfrm>
          <a:off x="0" y="0"/>
          <a:ext cx="0" cy="0"/>
          <a:chOff x="0" y="0"/>
          <a:chExt cx="0" cy="0"/>
        </a:xfrm>
      </p:grpSpPr>
      <p:sp>
        <p:nvSpPr>
          <p:cNvPr id="282" name="Google Shape;282;p22"/>
          <p:cNvSpPr txBox="1"/>
          <p:nvPr>
            <p:ph type="title"/>
          </p:nvPr>
        </p:nvSpPr>
        <p:spPr>
          <a:xfrm>
            <a:off x="720000" y="445025"/>
            <a:ext cx="3588300" cy="1301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83" name="Google Shape;283;p22"/>
          <p:cNvSpPr txBox="1"/>
          <p:nvPr>
            <p:ph idx="1" type="subTitle"/>
          </p:nvPr>
        </p:nvSpPr>
        <p:spPr>
          <a:xfrm>
            <a:off x="720000" y="2082513"/>
            <a:ext cx="2408400" cy="11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4" name="Google Shape;284;p22"/>
          <p:cNvSpPr/>
          <p:nvPr/>
        </p:nvSpPr>
        <p:spPr>
          <a:xfrm>
            <a:off x="-1423925" y="4156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1135950" y="4348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flipH="1">
            <a:off x="8424000" y="1152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5_1">
    <p:spTree>
      <p:nvGrpSpPr>
        <p:cNvPr id="288" name="Shape 288"/>
        <p:cNvGrpSpPr/>
        <p:nvPr/>
      </p:nvGrpSpPr>
      <p:grpSpPr>
        <a:xfrm>
          <a:off x="0" y="0"/>
          <a:ext cx="0" cy="0"/>
          <a:chOff x="0" y="0"/>
          <a:chExt cx="0" cy="0"/>
        </a:xfrm>
      </p:grpSpPr>
      <p:sp>
        <p:nvSpPr>
          <p:cNvPr id="289" name="Google Shape;28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90" name="Google Shape;290;p23"/>
          <p:cNvSpPr txBox="1"/>
          <p:nvPr>
            <p:ph idx="1" type="subTitle"/>
          </p:nvPr>
        </p:nvSpPr>
        <p:spPr>
          <a:xfrm>
            <a:off x="5849500" y="2174365"/>
            <a:ext cx="2574600" cy="14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1" name="Google Shape;291;p23"/>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1296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5_1_1">
    <p:spTree>
      <p:nvGrpSpPr>
        <p:cNvPr id="296" name="Shape 296"/>
        <p:cNvGrpSpPr/>
        <p:nvPr/>
      </p:nvGrpSpPr>
      <p:grpSpPr>
        <a:xfrm>
          <a:off x="0" y="0"/>
          <a:ext cx="0" cy="0"/>
          <a:chOff x="0" y="0"/>
          <a:chExt cx="0" cy="0"/>
        </a:xfrm>
      </p:grpSpPr>
      <p:sp>
        <p:nvSpPr>
          <p:cNvPr id="297" name="Google Shape;29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98" name="Google Shape;298;p24"/>
          <p:cNvSpPr txBox="1"/>
          <p:nvPr>
            <p:ph idx="1" type="subTitle"/>
          </p:nvPr>
        </p:nvSpPr>
        <p:spPr>
          <a:xfrm>
            <a:off x="720000" y="2174365"/>
            <a:ext cx="2574600" cy="14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9" name="Google Shape;299;p24"/>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9">
    <p:spTree>
      <p:nvGrpSpPr>
        <p:cNvPr id="304" name="Shape 304"/>
        <p:cNvGrpSpPr/>
        <p:nvPr/>
      </p:nvGrpSpPr>
      <p:grpSpPr>
        <a:xfrm>
          <a:off x="0" y="0"/>
          <a:ext cx="0" cy="0"/>
          <a:chOff x="0" y="0"/>
          <a:chExt cx="0" cy="0"/>
        </a:xfrm>
      </p:grpSpPr>
      <p:sp>
        <p:nvSpPr>
          <p:cNvPr id="305" name="Google Shape;30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06" name="Google Shape;306;p25"/>
          <p:cNvSpPr txBox="1"/>
          <p:nvPr>
            <p:ph idx="1" type="body"/>
          </p:nvPr>
        </p:nvSpPr>
        <p:spPr>
          <a:xfrm>
            <a:off x="720000" y="1485900"/>
            <a:ext cx="4383000" cy="3117300"/>
          </a:xfrm>
          <a:prstGeom prst="rect">
            <a:avLst/>
          </a:prstGeom>
        </p:spPr>
        <p:txBody>
          <a:bodyPr anchorCtr="0" anchor="ctr" bIns="91425" lIns="0" spcFirstLastPara="1" rIns="0" wrap="square" tIns="91425">
            <a:noAutofit/>
          </a:bodyPr>
          <a:lstStyle>
            <a:lvl1pPr indent="-330200" lvl="0" marL="457200" rtl="0">
              <a:lnSpc>
                <a:spcPct val="200000"/>
              </a:lnSpc>
              <a:spcBef>
                <a:spcPts val="0"/>
              </a:spcBef>
              <a:spcAft>
                <a:spcPts val="0"/>
              </a:spcAft>
              <a:buSzPts val="1600"/>
              <a:buChar char="●"/>
              <a:defRPr sz="1600"/>
            </a:lvl1pPr>
            <a:lvl2pPr indent="-330200" lvl="1" marL="914400" rtl="0">
              <a:lnSpc>
                <a:spcPct val="200000"/>
              </a:lnSpc>
              <a:spcBef>
                <a:spcPts val="1600"/>
              </a:spcBef>
              <a:spcAft>
                <a:spcPts val="0"/>
              </a:spcAft>
              <a:buSzPts val="1600"/>
              <a:buChar char="○"/>
              <a:defRPr sz="1600"/>
            </a:lvl2pPr>
            <a:lvl3pPr indent="-330200" lvl="2" marL="1371600" rtl="0">
              <a:lnSpc>
                <a:spcPct val="200000"/>
              </a:lnSpc>
              <a:spcBef>
                <a:spcPts val="1600"/>
              </a:spcBef>
              <a:spcAft>
                <a:spcPts val="0"/>
              </a:spcAft>
              <a:buSzPts val="1600"/>
              <a:buChar char="■"/>
              <a:defRPr sz="1600"/>
            </a:lvl3pPr>
            <a:lvl4pPr indent="-330200" lvl="3" marL="1828800" rtl="0">
              <a:lnSpc>
                <a:spcPct val="200000"/>
              </a:lnSpc>
              <a:spcBef>
                <a:spcPts val="1600"/>
              </a:spcBef>
              <a:spcAft>
                <a:spcPts val="0"/>
              </a:spcAft>
              <a:buSzPts val="1600"/>
              <a:buChar char="●"/>
              <a:defRPr sz="1600"/>
            </a:lvl4pPr>
            <a:lvl5pPr indent="-330200" lvl="4" marL="2286000" rtl="0">
              <a:lnSpc>
                <a:spcPct val="200000"/>
              </a:lnSpc>
              <a:spcBef>
                <a:spcPts val="1600"/>
              </a:spcBef>
              <a:spcAft>
                <a:spcPts val="0"/>
              </a:spcAft>
              <a:buSzPts val="1600"/>
              <a:buChar char="○"/>
              <a:defRPr sz="1600"/>
            </a:lvl5pPr>
            <a:lvl6pPr indent="-330200" lvl="5" marL="2743200" rtl="0">
              <a:lnSpc>
                <a:spcPct val="200000"/>
              </a:lnSpc>
              <a:spcBef>
                <a:spcPts val="1600"/>
              </a:spcBef>
              <a:spcAft>
                <a:spcPts val="0"/>
              </a:spcAft>
              <a:buSzPts val="1600"/>
              <a:buChar char="■"/>
              <a:defRPr sz="1600"/>
            </a:lvl6pPr>
            <a:lvl7pPr indent="-330200" lvl="6" marL="3200400" rtl="0">
              <a:lnSpc>
                <a:spcPct val="200000"/>
              </a:lnSpc>
              <a:spcBef>
                <a:spcPts val="1600"/>
              </a:spcBef>
              <a:spcAft>
                <a:spcPts val="0"/>
              </a:spcAft>
              <a:buSzPts val="1600"/>
              <a:buChar char="●"/>
              <a:defRPr sz="1600"/>
            </a:lvl7pPr>
            <a:lvl8pPr indent="-330200" lvl="7" marL="3657600" rtl="0">
              <a:lnSpc>
                <a:spcPct val="200000"/>
              </a:lnSpc>
              <a:spcBef>
                <a:spcPts val="1600"/>
              </a:spcBef>
              <a:spcAft>
                <a:spcPts val="0"/>
              </a:spcAft>
              <a:buSzPts val="1600"/>
              <a:buChar char="○"/>
              <a:defRPr sz="1600"/>
            </a:lvl8pPr>
            <a:lvl9pPr indent="-330200" lvl="8" marL="4114800" rtl="0">
              <a:lnSpc>
                <a:spcPct val="200000"/>
              </a:lnSpc>
              <a:spcBef>
                <a:spcPts val="1600"/>
              </a:spcBef>
              <a:spcAft>
                <a:spcPts val="1600"/>
              </a:spcAft>
              <a:buSzPts val="1600"/>
              <a:buChar char="■"/>
              <a:defRPr sz="1600"/>
            </a:lvl9pPr>
          </a:lstStyle>
          <a:p/>
        </p:txBody>
      </p:sp>
      <p:sp>
        <p:nvSpPr>
          <p:cNvPr id="307" name="Google Shape;307;p25"/>
          <p:cNvSpPr/>
          <p:nvPr/>
        </p:nvSpPr>
        <p:spPr>
          <a:xfrm>
            <a:off x="-1334800"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1088375"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8437425"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_1_1">
    <p:spTree>
      <p:nvGrpSpPr>
        <p:cNvPr id="312" name="Shape 312"/>
        <p:cNvGrpSpPr/>
        <p:nvPr/>
      </p:nvGrpSpPr>
      <p:grpSpPr>
        <a:xfrm>
          <a:off x="0" y="0"/>
          <a:ext cx="0" cy="0"/>
          <a:chOff x="0" y="0"/>
          <a:chExt cx="0" cy="0"/>
        </a:xfrm>
      </p:grpSpPr>
      <p:sp>
        <p:nvSpPr>
          <p:cNvPr id="313" name="Google Shape;31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14" name="Google Shape;314;p26"/>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6">
    <p:spTree>
      <p:nvGrpSpPr>
        <p:cNvPr id="318" name="Shape 318"/>
        <p:cNvGrpSpPr/>
        <p:nvPr/>
      </p:nvGrpSpPr>
      <p:grpSpPr>
        <a:xfrm>
          <a:off x="0" y="0"/>
          <a:ext cx="0" cy="0"/>
          <a:chOff x="0" y="0"/>
          <a:chExt cx="0" cy="0"/>
        </a:xfrm>
      </p:grpSpPr>
      <p:sp>
        <p:nvSpPr>
          <p:cNvPr id="319" name="Google Shape;319;p27"/>
          <p:cNvSpPr/>
          <p:nvPr/>
        </p:nvSpPr>
        <p:spPr>
          <a:xfrm flipH="1">
            <a:off x="-1303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flipH="1">
            <a:off x="52669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flipH="1">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txBox="1"/>
          <p:nvPr>
            <p:ph type="ctrTitle"/>
          </p:nvPr>
        </p:nvSpPr>
        <p:spPr>
          <a:xfrm>
            <a:off x="720000" y="738975"/>
            <a:ext cx="3887700" cy="792600"/>
          </a:xfrm>
          <a:prstGeom prst="rect">
            <a:avLst/>
          </a:prstGeom>
        </p:spPr>
        <p:txBody>
          <a:bodyPr anchorCtr="0" anchor="b"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323" name="Google Shape;323;p27"/>
          <p:cNvSpPr txBox="1"/>
          <p:nvPr>
            <p:ph idx="1" type="subTitle"/>
          </p:nvPr>
        </p:nvSpPr>
        <p:spPr>
          <a:xfrm>
            <a:off x="720000" y="1654150"/>
            <a:ext cx="32364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324" name="Google Shape;324;p27"/>
          <p:cNvSpPr/>
          <p:nvPr/>
        </p:nvSpPr>
        <p:spPr>
          <a:xfrm flipH="1">
            <a:off x="7561500"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txBox="1"/>
          <p:nvPr/>
        </p:nvSpPr>
        <p:spPr>
          <a:xfrm>
            <a:off x="720000" y="3547875"/>
            <a:ext cx="3236400" cy="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b="1" lang="en" sz="1200">
                <a:solidFill>
                  <a:schemeClr val="dk2"/>
                </a:solidFill>
                <a:latin typeface="Source Sans Pro"/>
                <a:ea typeface="Source Sans Pro"/>
                <a:cs typeface="Source Sans Pro"/>
                <a:sym typeface="Source Sans Pro"/>
              </a:rPr>
              <a:t>,</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r>
              <a:rPr lang="en" sz="1200">
                <a:solidFill>
                  <a:schemeClr val="dk2"/>
                </a:solidFill>
                <a:latin typeface="Source Sans Pro"/>
                <a:ea typeface="Source Sans Pro"/>
                <a:cs typeface="Source Sans Pro"/>
                <a:sym typeface="Source Sans Pro"/>
              </a:rPr>
              <a:t> and illustrations by </a:t>
            </a:r>
            <a:r>
              <a:rPr b="1" lang="en" sz="1200">
                <a:solidFill>
                  <a:schemeClr val="dk2"/>
                </a:solidFill>
                <a:uFill>
                  <a:noFill/>
                </a:uFill>
                <a:latin typeface="Source Sans Pro"/>
                <a:ea typeface="Source Sans Pro"/>
                <a:cs typeface="Source Sans Pro"/>
                <a:sym typeface="Source Sans Pro"/>
                <a:hlinkClick r:id="rId5">
                  <a:extLst>
                    <a:ext uri="{A12FA001-AC4F-418D-AE19-62706E023703}">
                      <ahyp:hlinkClr val="tx"/>
                    </a:ext>
                  </a:extLst>
                </a:hlinkClick>
              </a:rPr>
              <a:t>Stories</a:t>
            </a:r>
            <a:r>
              <a:rPr lang="en" sz="1300">
                <a:solidFill>
                  <a:schemeClr val="dk2"/>
                </a:solidFill>
                <a:latin typeface="Source Sans Pro"/>
                <a:ea typeface="Source Sans Pro"/>
                <a:cs typeface="Source Sans Pro"/>
                <a:sym typeface="Source Sans Pro"/>
              </a:rPr>
              <a:t> </a:t>
            </a:r>
            <a:endParaRPr sz="1300">
              <a:solidFill>
                <a:schemeClr val="dk2"/>
              </a:solidFill>
              <a:latin typeface="Source Sans Pro"/>
              <a:ea typeface="Source Sans Pro"/>
              <a:cs typeface="Source Sans Pro"/>
              <a:sym typeface="Source Sans Pro"/>
            </a:endParaRPr>
          </a:p>
        </p:txBody>
      </p:sp>
      <p:sp>
        <p:nvSpPr>
          <p:cNvPr id="326" name="Google Shape;326;p27"/>
          <p:cNvSpPr/>
          <p:nvPr/>
        </p:nvSpPr>
        <p:spPr>
          <a:xfrm flipH="1">
            <a:off x="-130325"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8">
    <p:spTree>
      <p:nvGrpSpPr>
        <p:cNvPr id="328" name="Shape 328"/>
        <p:cNvGrpSpPr/>
        <p:nvPr/>
      </p:nvGrpSpPr>
      <p:grpSpPr>
        <a:xfrm>
          <a:off x="0" y="0"/>
          <a:ext cx="0" cy="0"/>
          <a:chOff x="0" y="0"/>
          <a:chExt cx="0" cy="0"/>
        </a:xfrm>
      </p:grpSpPr>
      <p:sp>
        <p:nvSpPr>
          <p:cNvPr id="329" name="Google Shape;329;p28"/>
          <p:cNvSpPr/>
          <p:nvPr/>
        </p:nvSpPr>
        <p:spPr>
          <a:xfrm>
            <a:off x="-168285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842162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759872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876497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7176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13197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36" name="Google Shape;336;p28"/>
          <p:cNvSpPr txBox="1"/>
          <p:nvPr>
            <p:ph idx="1" type="body"/>
          </p:nvPr>
        </p:nvSpPr>
        <p:spPr>
          <a:xfrm>
            <a:off x="981625" y="1609725"/>
            <a:ext cx="3261300" cy="29172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300"/>
            </a:lvl1pPr>
            <a:lvl2pPr indent="-311150" lvl="1" marL="914400" rtl="0">
              <a:lnSpc>
                <a:spcPct val="100000"/>
              </a:lnSpc>
              <a:spcBef>
                <a:spcPts val="1600"/>
              </a:spcBef>
              <a:spcAft>
                <a:spcPts val="0"/>
              </a:spcAft>
              <a:buSzPts val="1300"/>
              <a:buChar char="○"/>
              <a:defRPr sz="1300"/>
            </a:lvl2pPr>
            <a:lvl3pPr indent="-311150" lvl="2" marL="1371600" rtl="0">
              <a:lnSpc>
                <a:spcPct val="100000"/>
              </a:lnSpc>
              <a:spcBef>
                <a:spcPts val="1600"/>
              </a:spcBef>
              <a:spcAft>
                <a:spcPts val="0"/>
              </a:spcAft>
              <a:buSzPts val="1300"/>
              <a:buChar char="■"/>
              <a:defRPr sz="1300"/>
            </a:lvl3pPr>
            <a:lvl4pPr indent="-311150" lvl="3" marL="1828800" rtl="0">
              <a:lnSpc>
                <a:spcPct val="100000"/>
              </a:lnSpc>
              <a:spcBef>
                <a:spcPts val="1600"/>
              </a:spcBef>
              <a:spcAft>
                <a:spcPts val="0"/>
              </a:spcAft>
              <a:buSzPts val="1300"/>
              <a:buChar char="●"/>
              <a:defRPr sz="1300"/>
            </a:lvl4pPr>
            <a:lvl5pPr indent="-311150" lvl="4" marL="2286000" rtl="0">
              <a:lnSpc>
                <a:spcPct val="100000"/>
              </a:lnSpc>
              <a:spcBef>
                <a:spcPts val="1600"/>
              </a:spcBef>
              <a:spcAft>
                <a:spcPts val="0"/>
              </a:spcAft>
              <a:buSzPts val="1300"/>
              <a:buChar char="○"/>
              <a:defRPr sz="1300"/>
            </a:lvl5pPr>
            <a:lvl6pPr indent="-311150" lvl="5" marL="2743200" rtl="0">
              <a:lnSpc>
                <a:spcPct val="100000"/>
              </a:lnSpc>
              <a:spcBef>
                <a:spcPts val="1600"/>
              </a:spcBef>
              <a:spcAft>
                <a:spcPts val="0"/>
              </a:spcAft>
              <a:buSzPts val="1300"/>
              <a:buChar char="■"/>
              <a:defRPr sz="1300"/>
            </a:lvl6pPr>
            <a:lvl7pPr indent="-311150" lvl="6" marL="3200400" rtl="0">
              <a:lnSpc>
                <a:spcPct val="100000"/>
              </a:lnSpc>
              <a:spcBef>
                <a:spcPts val="1600"/>
              </a:spcBef>
              <a:spcAft>
                <a:spcPts val="0"/>
              </a:spcAft>
              <a:buSzPts val="1300"/>
              <a:buChar char="●"/>
              <a:defRPr sz="1300"/>
            </a:lvl7pPr>
            <a:lvl8pPr indent="-311150" lvl="7" marL="3657600" rtl="0">
              <a:lnSpc>
                <a:spcPct val="100000"/>
              </a:lnSpc>
              <a:spcBef>
                <a:spcPts val="1600"/>
              </a:spcBef>
              <a:spcAft>
                <a:spcPts val="0"/>
              </a:spcAft>
              <a:buSzPts val="1300"/>
              <a:buChar char="○"/>
              <a:defRPr sz="1300"/>
            </a:lvl8pPr>
            <a:lvl9pPr indent="-311150" lvl="8" marL="4114800" rtl="0">
              <a:lnSpc>
                <a:spcPct val="100000"/>
              </a:lnSpc>
              <a:spcBef>
                <a:spcPts val="1600"/>
              </a:spcBef>
              <a:spcAft>
                <a:spcPts val="1600"/>
              </a:spcAft>
              <a:buSzPts val="1300"/>
              <a:buChar char="■"/>
              <a:defRPr sz="1300"/>
            </a:lvl9pPr>
          </a:lstStyle>
          <a:p/>
        </p:txBody>
      </p:sp>
      <p:sp>
        <p:nvSpPr>
          <p:cNvPr id="337" name="Google Shape;337;p28"/>
          <p:cNvSpPr txBox="1"/>
          <p:nvPr>
            <p:ph idx="2" type="body"/>
          </p:nvPr>
        </p:nvSpPr>
        <p:spPr>
          <a:xfrm>
            <a:off x="4901081" y="1609725"/>
            <a:ext cx="3261300" cy="29172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300"/>
            </a:lvl1pPr>
            <a:lvl2pPr indent="-311150" lvl="1" marL="914400" rtl="0">
              <a:lnSpc>
                <a:spcPct val="100000"/>
              </a:lnSpc>
              <a:spcBef>
                <a:spcPts val="1600"/>
              </a:spcBef>
              <a:spcAft>
                <a:spcPts val="0"/>
              </a:spcAft>
              <a:buSzPts val="1300"/>
              <a:buChar char="○"/>
              <a:defRPr sz="1300"/>
            </a:lvl2pPr>
            <a:lvl3pPr indent="-311150" lvl="2" marL="1371600" rtl="0">
              <a:lnSpc>
                <a:spcPct val="100000"/>
              </a:lnSpc>
              <a:spcBef>
                <a:spcPts val="1600"/>
              </a:spcBef>
              <a:spcAft>
                <a:spcPts val="0"/>
              </a:spcAft>
              <a:buSzPts val="1300"/>
              <a:buChar char="■"/>
              <a:defRPr sz="1300"/>
            </a:lvl3pPr>
            <a:lvl4pPr indent="-311150" lvl="3" marL="1828800" rtl="0">
              <a:lnSpc>
                <a:spcPct val="100000"/>
              </a:lnSpc>
              <a:spcBef>
                <a:spcPts val="1600"/>
              </a:spcBef>
              <a:spcAft>
                <a:spcPts val="0"/>
              </a:spcAft>
              <a:buSzPts val="1300"/>
              <a:buChar char="●"/>
              <a:defRPr sz="1300"/>
            </a:lvl4pPr>
            <a:lvl5pPr indent="-311150" lvl="4" marL="2286000" rtl="0">
              <a:lnSpc>
                <a:spcPct val="100000"/>
              </a:lnSpc>
              <a:spcBef>
                <a:spcPts val="1600"/>
              </a:spcBef>
              <a:spcAft>
                <a:spcPts val="0"/>
              </a:spcAft>
              <a:buSzPts val="1300"/>
              <a:buChar char="○"/>
              <a:defRPr sz="1300"/>
            </a:lvl5pPr>
            <a:lvl6pPr indent="-311150" lvl="5" marL="2743200" rtl="0">
              <a:lnSpc>
                <a:spcPct val="100000"/>
              </a:lnSpc>
              <a:spcBef>
                <a:spcPts val="1600"/>
              </a:spcBef>
              <a:spcAft>
                <a:spcPts val="0"/>
              </a:spcAft>
              <a:buSzPts val="1300"/>
              <a:buChar char="■"/>
              <a:defRPr sz="1300"/>
            </a:lvl6pPr>
            <a:lvl7pPr indent="-311150" lvl="6" marL="3200400" rtl="0">
              <a:lnSpc>
                <a:spcPct val="100000"/>
              </a:lnSpc>
              <a:spcBef>
                <a:spcPts val="1600"/>
              </a:spcBef>
              <a:spcAft>
                <a:spcPts val="0"/>
              </a:spcAft>
              <a:buSzPts val="1300"/>
              <a:buChar char="●"/>
              <a:defRPr sz="1300"/>
            </a:lvl7pPr>
            <a:lvl8pPr indent="-311150" lvl="7" marL="3657600" rtl="0">
              <a:lnSpc>
                <a:spcPct val="100000"/>
              </a:lnSpc>
              <a:spcBef>
                <a:spcPts val="1600"/>
              </a:spcBef>
              <a:spcAft>
                <a:spcPts val="0"/>
              </a:spcAft>
              <a:buSzPts val="1300"/>
              <a:buChar char="○"/>
              <a:defRPr sz="1300"/>
            </a:lvl8pPr>
            <a:lvl9pPr indent="-311150" lvl="8" marL="4114800" rtl="0">
              <a:lnSpc>
                <a:spcPct val="100000"/>
              </a:lnSpc>
              <a:spcBef>
                <a:spcPts val="1600"/>
              </a:spcBef>
              <a:spcAft>
                <a:spcPts val="1600"/>
              </a:spcAft>
              <a:buSzPts val="1300"/>
              <a:buChar char="■"/>
              <a:defRPr sz="1300"/>
            </a:lvl9pPr>
          </a:lstStyle>
          <a:p/>
        </p:txBody>
      </p:sp>
      <p:sp>
        <p:nvSpPr>
          <p:cNvPr id="338" name="Google Shape;33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
    <p:spTree>
      <p:nvGrpSpPr>
        <p:cNvPr id="339" name="Shape 339"/>
        <p:cNvGrpSpPr/>
        <p:nvPr/>
      </p:nvGrpSpPr>
      <p:grpSpPr>
        <a:xfrm>
          <a:off x="0" y="0"/>
          <a:ext cx="0" cy="0"/>
          <a:chOff x="0" y="0"/>
          <a:chExt cx="0" cy="0"/>
        </a:xfrm>
      </p:grpSpPr>
      <p:sp>
        <p:nvSpPr>
          <p:cNvPr id="340" name="Google Shape;340;p29"/>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_1">
    <p:spTree>
      <p:nvGrpSpPr>
        <p:cNvPr id="345" name="Shape 345"/>
        <p:cNvGrpSpPr/>
        <p:nvPr/>
      </p:nvGrpSpPr>
      <p:grpSpPr>
        <a:xfrm>
          <a:off x="0" y="0"/>
          <a:ext cx="0" cy="0"/>
          <a:chOff x="0" y="0"/>
          <a:chExt cx="0" cy="0"/>
        </a:xfrm>
      </p:grpSpPr>
      <p:sp>
        <p:nvSpPr>
          <p:cNvPr id="346" name="Google Shape;346;p30"/>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720000" y="1274863"/>
            <a:ext cx="2211900" cy="1011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0" name="Google Shape;30;p4"/>
          <p:cNvSpPr txBox="1"/>
          <p:nvPr>
            <p:ph idx="1" type="subTitle"/>
          </p:nvPr>
        </p:nvSpPr>
        <p:spPr>
          <a:xfrm>
            <a:off x="720000" y="2409738"/>
            <a:ext cx="2574600" cy="14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 name="Google Shape;31;p4"/>
          <p:cNvSpPr/>
          <p:nvPr/>
        </p:nvSpPr>
        <p:spPr>
          <a:xfrm>
            <a:off x="-494275" y="-404575"/>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24289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8767350" y="285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351855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79992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_1">
    <p:spTree>
      <p:nvGrpSpPr>
        <p:cNvPr id="353" name="Shape 353"/>
        <p:cNvGrpSpPr/>
        <p:nvPr/>
      </p:nvGrpSpPr>
      <p:grpSpPr>
        <a:xfrm>
          <a:off x="0" y="0"/>
          <a:ext cx="0" cy="0"/>
          <a:chOff x="0" y="0"/>
          <a:chExt cx="0" cy="0"/>
        </a:xfrm>
      </p:grpSpPr>
      <p:sp>
        <p:nvSpPr>
          <p:cNvPr id="354" name="Google Shape;354;p31"/>
          <p:cNvSpPr/>
          <p:nvPr/>
        </p:nvSpPr>
        <p:spPr>
          <a:xfrm rot="10800000">
            <a:off x="-1296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rot="10800000">
            <a:off x="8332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rot="10800000">
            <a:off x="3232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rot="10800000">
            <a:off x="9687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 name="Google Shape;36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3" name="Google Shape;363;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41" name="Google Shape;41;p5"/>
          <p:cNvSpPr txBox="1"/>
          <p:nvPr>
            <p:ph idx="1" type="subTitle"/>
          </p:nvPr>
        </p:nvSpPr>
        <p:spPr>
          <a:xfrm>
            <a:off x="1467700" y="32656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42" name="Google Shape;42;p5"/>
          <p:cNvSpPr txBox="1"/>
          <p:nvPr>
            <p:ph idx="2" type="subTitle"/>
          </p:nvPr>
        </p:nvSpPr>
        <p:spPr>
          <a:xfrm>
            <a:off x="1460800" y="3610000"/>
            <a:ext cx="2442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 name="Google Shape;43;p5"/>
          <p:cNvSpPr txBox="1"/>
          <p:nvPr>
            <p:ph idx="3" type="subTitle"/>
          </p:nvPr>
        </p:nvSpPr>
        <p:spPr>
          <a:xfrm>
            <a:off x="5247775" y="32656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44" name="Google Shape;44;p5"/>
          <p:cNvSpPr txBox="1"/>
          <p:nvPr>
            <p:ph idx="4" type="subTitle"/>
          </p:nvPr>
        </p:nvSpPr>
        <p:spPr>
          <a:xfrm>
            <a:off x="5240872" y="3610000"/>
            <a:ext cx="2442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p:nvPr/>
        </p:nvSpPr>
        <p:spPr>
          <a:xfrm flipH="1">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flipH="1">
            <a:off x="-634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a:off x="365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flipH="1">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4351950" y="49141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7712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8003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5"/>
          <p:cNvGrpSpPr/>
          <p:nvPr/>
        </p:nvGrpSpPr>
        <p:grpSpPr>
          <a:xfrm>
            <a:off x="4219772" y="1550869"/>
            <a:ext cx="704474" cy="1564717"/>
            <a:chOff x="1114309" y="1879482"/>
            <a:chExt cx="704474" cy="1564717"/>
          </a:xfrm>
        </p:grpSpPr>
        <p:sp>
          <p:nvSpPr>
            <p:cNvPr id="53" name="Google Shape;53;p5"/>
            <p:cNvSpPr/>
            <p:nvPr/>
          </p:nvSpPr>
          <p:spPr>
            <a:xfrm>
              <a:off x="1417934" y="18794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1533632" y="3375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114309" y="2565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747957" y="24327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0" name="Google Shape;60;p6"/>
          <p:cNvSpPr/>
          <p:nvPr/>
        </p:nvSpPr>
        <p:spPr>
          <a:xfrm flipH="1" rot="10800000">
            <a:off x="82741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rot="10800000">
            <a:off x="8773013"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rot="10800000">
            <a:off x="8004863"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rot="10800000">
            <a:off x="-15556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10800000">
            <a:off x="-139012"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rot="10800000">
            <a:off x="289538"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7"/>
          <p:cNvSpPr txBox="1"/>
          <p:nvPr>
            <p:ph type="title"/>
          </p:nvPr>
        </p:nvSpPr>
        <p:spPr>
          <a:xfrm>
            <a:off x="6212100" y="1510235"/>
            <a:ext cx="2211900" cy="54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3000"/>
              <a:buFont typeface="Archivo Black"/>
              <a:buNone/>
              <a:defRPr sz="3000">
                <a:latin typeface="Archivo Black"/>
                <a:ea typeface="Archivo Black"/>
                <a:cs typeface="Archivo Black"/>
                <a:sym typeface="Archivo Black"/>
              </a:defRPr>
            </a:lvl2pPr>
            <a:lvl3pPr lvl="2" rtl="0" algn="r">
              <a:spcBef>
                <a:spcPts val="0"/>
              </a:spcBef>
              <a:spcAft>
                <a:spcPts val="0"/>
              </a:spcAft>
              <a:buSzPts val="3000"/>
              <a:buFont typeface="Archivo Black"/>
              <a:buNone/>
              <a:defRPr sz="3000">
                <a:latin typeface="Archivo Black"/>
                <a:ea typeface="Archivo Black"/>
                <a:cs typeface="Archivo Black"/>
                <a:sym typeface="Archivo Black"/>
              </a:defRPr>
            </a:lvl3pPr>
            <a:lvl4pPr lvl="3" rtl="0" algn="r">
              <a:spcBef>
                <a:spcPts val="0"/>
              </a:spcBef>
              <a:spcAft>
                <a:spcPts val="0"/>
              </a:spcAft>
              <a:buSzPts val="3000"/>
              <a:buFont typeface="Archivo Black"/>
              <a:buNone/>
              <a:defRPr sz="3000">
                <a:latin typeface="Archivo Black"/>
                <a:ea typeface="Archivo Black"/>
                <a:cs typeface="Archivo Black"/>
                <a:sym typeface="Archivo Black"/>
              </a:defRPr>
            </a:lvl4pPr>
            <a:lvl5pPr lvl="4" rtl="0" algn="r">
              <a:spcBef>
                <a:spcPts val="0"/>
              </a:spcBef>
              <a:spcAft>
                <a:spcPts val="0"/>
              </a:spcAft>
              <a:buSzPts val="3000"/>
              <a:buFont typeface="Archivo Black"/>
              <a:buNone/>
              <a:defRPr sz="3000">
                <a:latin typeface="Archivo Black"/>
                <a:ea typeface="Archivo Black"/>
                <a:cs typeface="Archivo Black"/>
                <a:sym typeface="Archivo Black"/>
              </a:defRPr>
            </a:lvl5pPr>
            <a:lvl6pPr lvl="5" rtl="0" algn="r">
              <a:spcBef>
                <a:spcPts val="0"/>
              </a:spcBef>
              <a:spcAft>
                <a:spcPts val="0"/>
              </a:spcAft>
              <a:buSzPts val="3000"/>
              <a:buFont typeface="Archivo Black"/>
              <a:buNone/>
              <a:defRPr sz="3000">
                <a:latin typeface="Archivo Black"/>
                <a:ea typeface="Archivo Black"/>
                <a:cs typeface="Archivo Black"/>
                <a:sym typeface="Archivo Black"/>
              </a:defRPr>
            </a:lvl6pPr>
            <a:lvl7pPr lvl="6" rtl="0" algn="r">
              <a:spcBef>
                <a:spcPts val="0"/>
              </a:spcBef>
              <a:spcAft>
                <a:spcPts val="0"/>
              </a:spcAft>
              <a:buSzPts val="3000"/>
              <a:buFont typeface="Archivo Black"/>
              <a:buNone/>
              <a:defRPr sz="3000">
                <a:latin typeface="Archivo Black"/>
                <a:ea typeface="Archivo Black"/>
                <a:cs typeface="Archivo Black"/>
                <a:sym typeface="Archivo Black"/>
              </a:defRPr>
            </a:lvl7pPr>
            <a:lvl8pPr lvl="7" rtl="0" algn="r">
              <a:spcBef>
                <a:spcPts val="0"/>
              </a:spcBef>
              <a:spcAft>
                <a:spcPts val="0"/>
              </a:spcAft>
              <a:buSzPts val="3000"/>
              <a:buFont typeface="Archivo Black"/>
              <a:buNone/>
              <a:defRPr sz="3000">
                <a:latin typeface="Archivo Black"/>
                <a:ea typeface="Archivo Black"/>
                <a:cs typeface="Archivo Black"/>
                <a:sym typeface="Archivo Black"/>
              </a:defRPr>
            </a:lvl8pPr>
            <a:lvl9pPr lvl="8" rtl="0" algn="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9" name="Google Shape;69;p7"/>
          <p:cNvSpPr txBox="1"/>
          <p:nvPr>
            <p:ph idx="1" type="subTitle"/>
          </p:nvPr>
        </p:nvSpPr>
        <p:spPr>
          <a:xfrm>
            <a:off x="5849500" y="2174365"/>
            <a:ext cx="2574600" cy="14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70" name="Google Shape;70;p7"/>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58153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83107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1296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8"/>
          <p:cNvSpPr txBox="1"/>
          <p:nvPr>
            <p:ph type="title"/>
          </p:nvPr>
        </p:nvSpPr>
        <p:spPr>
          <a:xfrm>
            <a:off x="1703100" y="1757850"/>
            <a:ext cx="5737800" cy="162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7" name="Google Shape;77;p8"/>
          <p:cNvGrpSpPr/>
          <p:nvPr/>
        </p:nvGrpSpPr>
        <p:grpSpPr>
          <a:xfrm flipH="1">
            <a:off x="7092698" y="961120"/>
            <a:ext cx="1397509" cy="3373666"/>
            <a:chOff x="1197548" y="1137333"/>
            <a:chExt cx="1397509" cy="3373666"/>
          </a:xfrm>
        </p:grpSpPr>
        <p:sp>
          <p:nvSpPr>
            <p:cNvPr id="78" name="Google Shape;78;p8"/>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8"/>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flipH="1" rot="10800000">
            <a:off x="76653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8"/>
          <p:cNvGrpSpPr/>
          <p:nvPr/>
        </p:nvGrpSpPr>
        <p:grpSpPr>
          <a:xfrm>
            <a:off x="653798" y="961120"/>
            <a:ext cx="1397509" cy="3373666"/>
            <a:chOff x="1197548" y="1137333"/>
            <a:chExt cx="1397509" cy="3373666"/>
          </a:xfrm>
        </p:grpSpPr>
        <p:sp>
          <p:nvSpPr>
            <p:cNvPr id="88" name="Google Shape;88;p8"/>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p:nvPr/>
        </p:nvSpPr>
        <p:spPr>
          <a:xfrm flipH="1" rot="10800000">
            <a:off x="-129600" y="4493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10800000">
            <a:off x="-952500" y="-153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9"/>
          <p:cNvSpPr txBox="1"/>
          <p:nvPr>
            <p:ph type="title"/>
          </p:nvPr>
        </p:nvSpPr>
        <p:spPr>
          <a:xfrm>
            <a:off x="696600" y="1233175"/>
            <a:ext cx="33411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8" name="Google Shape;98;p9"/>
          <p:cNvSpPr txBox="1"/>
          <p:nvPr>
            <p:ph idx="1" type="subTitle"/>
          </p:nvPr>
        </p:nvSpPr>
        <p:spPr>
          <a:xfrm>
            <a:off x="696600" y="2803075"/>
            <a:ext cx="33411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 name="Google Shape;99;p9"/>
          <p:cNvSpPr txBox="1"/>
          <p:nvPr>
            <p:ph idx="2" type="body"/>
          </p:nvPr>
        </p:nvSpPr>
        <p:spPr>
          <a:xfrm>
            <a:off x="5212500" y="724075"/>
            <a:ext cx="33411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0" name="Google Shape;100;p9"/>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txBox="1"/>
          <p:nvPr>
            <p:ph type="title"/>
          </p:nvPr>
        </p:nvSpPr>
        <p:spPr>
          <a:xfrm>
            <a:off x="1923900" y="597425"/>
            <a:ext cx="5296200" cy="100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5" name="Google Shape;105;p10"/>
          <p:cNvSpPr/>
          <p:nvPr/>
        </p:nvSpPr>
        <p:spPr>
          <a:xfrm flipH="1" rot="10800000">
            <a:off x="84265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flipH="1" rot="10800000">
            <a:off x="8925413"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Black"/>
              <a:buNone/>
              <a:defRPr b="1"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Source Sans Pro"/>
                <a:ea typeface="Source Sans Pro"/>
                <a:cs typeface="Source Sans Pro"/>
                <a:sym typeface="Source Sans Pro"/>
              </a:defRPr>
            </a:lvl1pPr>
            <a:lvl2pPr lvl="1" algn="r">
              <a:buNone/>
              <a:defRPr sz="1300">
                <a:solidFill>
                  <a:schemeClr val="dk2"/>
                </a:solidFill>
                <a:latin typeface="Source Sans Pro"/>
                <a:ea typeface="Source Sans Pro"/>
                <a:cs typeface="Source Sans Pro"/>
                <a:sym typeface="Source Sans Pro"/>
              </a:defRPr>
            </a:lvl2pPr>
            <a:lvl3pPr lvl="2" algn="r">
              <a:buNone/>
              <a:defRPr sz="1300">
                <a:solidFill>
                  <a:schemeClr val="dk2"/>
                </a:solidFill>
                <a:latin typeface="Source Sans Pro"/>
                <a:ea typeface="Source Sans Pro"/>
                <a:cs typeface="Source Sans Pro"/>
                <a:sym typeface="Source Sans Pro"/>
              </a:defRPr>
            </a:lvl3pPr>
            <a:lvl4pPr lvl="3" algn="r">
              <a:buNone/>
              <a:defRPr sz="1300">
                <a:solidFill>
                  <a:schemeClr val="dk2"/>
                </a:solidFill>
                <a:latin typeface="Source Sans Pro"/>
                <a:ea typeface="Source Sans Pro"/>
                <a:cs typeface="Source Sans Pro"/>
                <a:sym typeface="Source Sans Pro"/>
              </a:defRPr>
            </a:lvl4pPr>
            <a:lvl5pPr lvl="4" algn="r">
              <a:buNone/>
              <a:defRPr sz="1300">
                <a:solidFill>
                  <a:schemeClr val="dk2"/>
                </a:solidFill>
                <a:latin typeface="Source Sans Pro"/>
                <a:ea typeface="Source Sans Pro"/>
                <a:cs typeface="Source Sans Pro"/>
                <a:sym typeface="Source Sans Pro"/>
              </a:defRPr>
            </a:lvl5pPr>
            <a:lvl6pPr lvl="5" algn="r">
              <a:buNone/>
              <a:defRPr sz="1300">
                <a:solidFill>
                  <a:schemeClr val="dk2"/>
                </a:solidFill>
                <a:latin typeface="Source Sans Pro"/>
                <a:ea typeface="Source Sans Pro"/>
                <a:cs typeface="Source Sans Pro"/>
                <a:sym typeface="Source Sans Pro"/>
              </a:defRPr>
            </a:lvl6pPr>
            <a:lvl7pPr lvl="6" algn="r">
              <a:buNone/>
              <a:defRPr sz="1300">
                <a:solidFill>
                  <a:schemeClr val="dk2"/>
                </a:solidFill>
                <a:latin typeface="Source Sans Pro"/>
                <a:ea typeface="Source Sans Pro"/>
                <a:cs typeface="Source Sans Pro"/>
                <a:sym typeface="Source Sans Pro"/>
              </a:defRPr>
            </a:lvl7pPr>
            <a:lvl8pPr lvl="7" algn="r">
              <a:buNone/>
              <a:defRPr sz="1300">
                <a:solidFill>
                  <a:schemeClr val="dk2"/>
                </a:solidFill>
                <a:latin typeface="Source Sans Pro"/>
                <a:ea typeface="Source Sans Pro"/>
                <a:cs typeface="Source Sans Pro"/>
                <a:sym typeface="Source Sans Pro"/>
              </a:defRPr>
            </a:lvl8pPr>
            <a:lvl9pPr lvl="8" algn="r">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hyperlink" Target="http://www.youtube.com/watch?v=IOChNcBpudY" TargetMode="Externa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3"/>
          <p:cNvSpPr txBox="1"/>
          <p:nvPr>
            <p:ph type="ctrTitle"/>
          </p:nvPr>
        </p:nvSpPr>
        <p:spPr>
          <a:xfrm>
            <a:off x="720000" y="688625"/>
            <a:ext cx="3887700" cy="169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Final Presentation</a:t>
            </a:r>
            <a:endParaRPr sz="4100"/>
          </a:p>
        </p:txBody>
      </p:sp>
      <p:sp>
        <p:nvSpPr>
          <p:cNvPr id="369" name="Google Shape;369;p33"/>
          <p:cNvSpPr txBox="1"/>
          <p:nvPr>
            <p:ph idx="1" type="subTitle"/>
          </p:nvPr>
        </p:nvSpPr>
        <p:spPr>
          <a:xfrm>
            <a:off x="720000" y="3636925"/>
            <a:ext cx="54504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SB01 CMUSV One</a:t>
            </a:r>
            <a:br>
              <a:rPr lang="en"/>
            </a:br>
            <a:r>
              <a:rPr lang="en" sz="1500"/>
              <a:t>Cheng-Chuan Peng, Avery Winters-McCabe, Chi-Pin Yeh, Shang-Yi Yu, Karen Hao-Yi Tu</a:t>
            </a:r>
            <a:endParaRPr sz="1500"/>
          </a:p>
          <a:p>
            <a:pPr indent="0" lvl="0" marL="0" rtl="0" algn="l">
              <a:spcBef>
                <a:spcPts val="0"/>
              </a:spcBef>
              <a:spcAft>
                <a:spcPts val="0"/>
              </a:spcAft>
              <a:buNone/>
            </a:pPr>
            <a:r>
              <a:t/>
            </a:r>
            <a:endParaRPr/>
          </a:p>
        </p:txBody>
      </p:sp>
      <p:pic>
        <p:nvPicPr>
          <p:cNvPr id="370" name="Google Shape;370;p33"/>
          <p:cNvPicPr preferRelativeResize="0"/>
          <p:nvPr/>
        </p:nvPicPr>
        <p:blipFill>
          <a:blip r:embed="rId3">
            <a:alphaModFix/>
          </a:blip>
          <a:stretch>
            <a:fillRect/>
          </a:stretch>
        </p:blipFill>
        <p:spPr>
          <a:xfrm>
            <a:off x="5764775" y="1370000"/>
            <a:ext cx="2229625" cy="2266926"/>
          </a:xfrm>
          <a:prstGeom prst="rect">
            <a:avLst/>
          </a:prstGeom>
          <a:noFill/>
          <a:ln>
            <a:noFill/>
          </a:ln>
        </p:spPr>
      </p:pic>
      <p:sp>
        <p:nvSpPr>
          <p:cNvPr id="371" name="Google Shape;37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2"/>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　Scattered Information　　　　　　Inefficient process　　　　　　Lack of visibility</a:t>
            </a:r>
            <a:endParaRPr b="1" sz="1300">
              <a:solidFill>
                <a:schemeClr val="lt1"/>
              </a:solidFill>
              <a:latin typeface="Source Sans Pro"/>
              <a:ea typeface="Source Sans Pro"/>
              <a:cs typeface="Source Sans Pro"/>
              <a:sym typeface="Source Sans Pro"/>
            </a:endParaRPr>
          </a:p>
        </p:txBody>
      </p:sp>
      <p:sp>
        <p:nvSpPr>
          <p:cNvPr id="632" name="Google Shape;63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Overview</a:t>
            </a:r>
            <a:endParaRPr/>
          </a:p>
        </p:txBody>
      </p:sp>
      <p:sp>
        <p:nvSpPr>
          <p:cNvPr id="633" name="Google Shape;633;p4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634" name="Google Shape;634;p42"/>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635" name="Google Shape;635;p42"/>
          <p:cNvGrpSpPr/>
          <p:nvPr/>
        </p:nvGrpSpPr>
        <p:grpSpPr>
          <a:xfrm>
            <a:off x="1041675" y="1339924"/>
            <a:ext cx="2042100" cy="1444776"/>
            <a:chOff x="1106525" y="1249924"/>
            <a:chExt cx="2042100" cy="1444776"/>
          </a:xfrm>
        </p:grpSpPr>
        <p:sp>
          <p:nvSpPr>
            <p:cNvPr id="636" name="Google Shape;636;p42"/>
            <p:cNvSpPr txBox="1"/>
            <p:nvPr/>
          </p:nvSpPr>
          <p:spPr>
            <a:xfrm>
              <a:off x="1106525" y="2030500"/>
              <a:ext cx="20421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Room Reservation</a:t>
              </a:r>
              <a:endParaRPr sz="1600">
                <a:solidFill>
                  <a:srgbClr val="37474F"/>
                </a:solidFill>
                <a:latin typeface="Archivo Black"/>
                <a:ea typeface="Archivo Black"/>
                <a:cs typeface="Archivo Black"/>
                <a:sym typeface="Archivo Black"/>
              </a:endParaRPr>
            </a:p>
          </p:txBody>
        </p:sp>
        <p:cxnSp>
          <p:nvCxnSpPr>
            <p:cNvPr id="637" name="Google Shape;637;p42"/>
            <p:cNvCxnSpPr/>
            <p:nvPr/>
          </p:nvCxnSpPr>
          <p:spPr>
            <a:xfrm>
              <a:off x="1857725"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38" name="Google Shape;638;p42"/>
            <p:cNvGrpSpPr/>
            <p:nvPr/>
          </p:nvGrpSpPr>
          <p:grpSpPr>
            <a:xfrm>
              <a:off x="1853222" y="1249924"/>
              <a:ext cx="548707" cy="548386"/>
              <a:chOff x="-49764975" y="3183375"/>
              <a:chExt cx="299300" cy="299125"/>
            </a:xfrm>
          </p:grpSpPr>
          <p:sp>
            <p:nvSpPr>
              <p:cNvPr id="639" name="Google Shape;639;p4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 name="Google Shape;648;p42"/>
          <p:cNvGrpSpPr/>
          <p:nvPr/>
        </p:nvGrpSpPr>
        <p:grpSpPr>
          <a:xfrm>
            <a:off x="5885575" y="1481445"/>
            <a:ext cx="2428500" cy="981405"/>
            <a:chOff x="2015400" y="3156795"/>
            <a:chExt cx="2428500" cy="981405"/>
          </a:xfrm>
        </p:grpSpPr>
        <p:sp>
          <p:nvSpPr>
            <p:cNvPr id="649" name="Google Shape;649;p42"/>
            <p:cNvSpPr txBox="1"/>
            <p:nvPr/>
          </p:nvSpPr>
          <p:spPr>
            <a:xfrm>
              <a:off x="2015400" y="3738300"/>
              <a:ext cx="24285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Calendar View</a:t>
              </a:r>
              <a:endParaRPr sz="1600">
                <a:solidFill>
                  <a:srgbClr val="37474F"/>
                </a:solidFill>
                <a:latin typeface="Archivo Black"/>
                <a:ea typeface="Archivo Black"/>
                <a:cs typeface="Archivo Black"/>
                <a:sym typeface="Archivo Black"/>
              </a:endParaRPr>
            </a:p>
          </p:txBody>
        </p:sp>
        <p:cxnSp>
          <p:nvCxnSpPr>
            <p:cNvPr id="650" name="Google Shape;650;p42"/>
            <p:cNvCxnSpPr/>
            <p:nvPr/>
          </p:nvCxnSpPr>
          <p:spPr>
            <a:xfrm>
              <a:off x="2959800" y="3733800"/>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51" name="Google Shape;651;p42"/>
            <p:cNvGrpSpPr/>
            <p:nvPr/>
          </p:nvGrpSpPr>
          <p:grpSpPr>
            <a:xfrm>
              <a:off x="2981190" y="3156795"/>
              <a:ext cx="469891" cy="467565"/>
              <a:chOff x="-42259725" y="3951100"/>
              <a:chExt cx="318225" cy="316650"/>
            </a:xfrm>
          </p:grpSpPr>
          <p:sp>
            <p:nvSpPr>
              <p:cNvPr id="652" name="Google Shape;652;p4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 name="Google Shape;654;p42"/>
          <p:cNvGrpSpPr/>
          <p:nvPr/>
        </p:nvGrpSpPr>
        <p:grpSpPr>
          <a:xfrm>
            <a:off x="3382475" y="1469515"/>
            <a:ext cx="2204400" cy="1257635"/>
            <a:chOff x="6143400" y="1393315"/>
            <a:chExt cx="2204400" cy="1257635"/>
          </a:xfrm>
        </p:grpSpPr>
        <p:sp>
          <p:nvSpPr>
            <p:cNvPr id="655" name="Google Shape;655;p42"/>
            <p:cNvSpPr txBox="1"/>
            <p:nvPr/>
          </p:nvSpPr>
          <p:spPr>
            <a:xfrm>
              <a:off x="6143400" y="1986750"/>
              <a:ext cx="22044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Search Meeting Room</a:t>
              </a:r>
              <a:endParaRPr sz="1600">
                <a:solidFill>
                  <a:srgbClr val="37474F"/>
                </a:solidFill>
                <a:latin typeface="Archivo Black"/>
                <a:ea typeface="Archivo Black"/>
                <a:cs typeface="Archivo Black"/>
                <a:sym typeface="Archivo Black"/>
              </a:endParaRPr>
            </a:p>
          </p:txBody>
        </p:sp>
        <p:cxnSp>
          <p:nvCxnSpPr>
            <p:cNvPr id="656" name="Google Shape;656;p42"/>
            <p:cNvCxnSpPr/>
            <p:nvPr/>
          </p:nvCxnSpPr>
          <p:spPr>
            <a:xfrm>
              <a:off x="6939900"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57" name="Google Shape;657;p42"/>
            <p:cNvGrpSpPr/>
            <p:nvPr/>
          </p:nvGrpSpPr>
          <p:grpSpPr>
            <a:xfrm>
              <a:off x="6974806" y="1393315"/>
              <a:ext cx="469888" cy="466110"/>
              <a:chOff x="946175" y="3253275"/>
              <a:chExt cx="298550" cy="296150"/>
            </a:xfrm>
          </p:grpSpPr>
          <p:sp>
            <p:nvSpPr>
              <p:cNvPr id="658" name="Google Shape;658;p4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42"/>
          <p:cNvGrpSpPr/>
          <p:nvPr/>
        </p:nvGrpSpPr>
        <p:grpSpPr>
          <a:xfrm>
            <a:off x="2428950" y="2999928"/>
            <a:ext cx="2042100" cy="1151172"/>
            <a:chOff x="3288875" y="2923728"/>
            <a:chExt cx="2042100" cy="1151172"/>
          </a:xfrm>
        </p:grpSpPr>
        <p:cxnSp>
          <p:nvCxnSpPr>
            <p:cNvPr id="664" name="Google Shape;664;p42"/>
            <p:cNvCxnSpPr/>
            <p:nvPr/>
          </p:nvCxnSpPr>
          <p:spPr>
            <a:xfrm>
              <a:off x="4040075" y="34984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65" name="Google Shape;665;p42"/>
            <p:cNvGrpSpPr/>
            <p:nvPr/>
          </p:nvGrpSpPr>
          <p:grpSpPr>
            <a:xfrm>
              <a:off x="3288875" y="2923728"/>
              <a:ext cx="2042100" cy="1151172"/>
              <a:chOff x="3521550" y="1408278"/>
              <a:chExt cx="2042100" cy="1151172"/>
            </a:xfrm>
          </p:grpSpPr>
          <p:sp>
            <p:nvSpPr>
              <p:cNvPr id="666" name="Google Shape;666;p42"/>
              <p:cNvSpPr txBox="1"/>
              <p:nvPr/>
            </p:nvSpPr>
            <p:spPr>
              <a:xfrm>
                <a:off x="3521550" y="1986750"/>
                <a:ext cx="204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Notification</a:t>
                </a:r>
                <a:endParaRPr sz="1600">
                  <a:solidFill>
                    <a:srgbClr val="37474F"/>
                  </a:solidFill>
                  <a:latin typeface="Archivo Black"/>
                  <a:ea typeface="Archivo Black"/>
                  <a:cs typeface="Archivo Black"/>
                  <a:sym typeface="Archivo Black"/>
                </a:endParaRPr>
              </a:p>
            </p:txBody>
          </p:sp>
          <p:grpSp>
            <p:nvGrpSpPr>
              <p:cNvPr id="667" name="Google Shape;667;p42"/>
              <p:cNvGrpSpPr/>
              <p:nvPr/>
            </p:nvGrpSpPr>
            <p:grpSpPr>
              <a:xfrm>
                <a:off x="4362180" y="1408278"/>
                <a:ext cx="469882" cy="387875"/>
                <a:chOff x="-37808850" y="3221575"/>
                <a:chExt cx="321375" cy="265305"/>
              </a:xfrm>
            </p:grpSpPr>
            <p:sp>
              <p:nvSpPr>
                <p:cNvPr id="668" name="Google Shape;668;p42"/>
                <p:cNvSpPr/>
                <p:nvPr/>
              </p:nvSpPr>
              <p:spPr>
                <a:xfrm>
                  <a:off x="-37808850" y="324193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0" name="Google Shape;670;p42"/>
          <p:cNvGrpSpPr/>
          <p:nvPr/>
        </p:nvGrpSpPr>
        <p:grpSpPr>
          <a:xfrm>
            <a:off x="4745400" y="3011704"/>
            <a:ext cx="2428500" cy="1291796"/>
            <a:chOff x="5605325" y="2859304"/>
            <a:chExt cx="2428500" cy="1291796"/>
          </a:xfrm>
        </p:grpSpPr>
        <p:sp>
          <p:nvSpPr>
            <p:cNvPr id="671" name="Google Shape;671;p42"/>
            <p:cNvSpPr txBox="1"/>
            <p:nvPr/>
          </p:nvSpPr>
          <p:spPr>
            <a:xfrm>
              <a:off x="5605325" y="3486900"/>
              <a:ext cx="24285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Calendar Sharing</a:t>
              </a:r>
              <a:endParaRPr sz="1600">
                <a:solidFill>
                  <a:srgbClr val="37474F"/>
                </a:solidFill>
                <a:latin typeface="Archivo Black"/>
                <a:ea typeface="Archivo Black"/>
                <a:cs typeface="Archivo Black"/>
                <a:sym typeface="Archivo Black"/>
              </a:endParaRPr>
            </a:p>
          </p:txBody>
        </p:sp>
        <p:cxnSp>
          <p:nvCxnSpPr>
            <p:cNvPr id="672" name="Google Shape;672;p42"/>
            <p:cNvCxnSpPr/>
            <p:nvPr/>
          </p:nvCxnSpPr>
          <p:spPr>
            <a:xfrm>
              <a:off x="6549725" y="3482400"/>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73" name="Google Shape;673;p42"/>
            <p:cNvGrpSpPr/>
            <p:nvPr/>
          </p:nvGrpSpPr>
          <p:grpSpPr>
            <a:xfrm>
              <a:off x="6597901" y="2859304"/>
              <a:ext cx="469910" cy="472323"/>
              <a:chOff x="-45673275" y="3937700"/>
              <a:chExt cx="299325" cy="300900"/>
            </a:xfrm>
          </p:grpSpPr>
          <p:sp>
            <p:nvSpPr>
              <p:cNvPr id="674" name="Google Shape;674;p4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 name="Google Shape;680;p42"/>
          <p:cNvGrpSpPr/>
          <p:nvPr/>
        </p:nvGrpSpPr>
        <p:grpSpPr>
          <a:xfrm>
            <a:off x="3859823" y="4672022"/>
            <a:ext cx="251661" cy="249656"/>
            <a:chOff x="-2310650" y="3958175"/>
            <a:chExt cx="293825" cy="291450"/>
          </a:xfrm>
        </p:grpSpPr>
        <p:sp>
          <p:nvSpPr>
            <p:cNvPr id="681" name="Google Shape;681;p4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42"/>
          <p:cNvGrpSpPr/>
          <p:nvPr/>
        </p:nvGrpSpPr>
        <p:grpSpPr>
          <a:xfrm>
            <a:off x="6202150" y="4669258"/>
            <a:ext cx="255844" cy="255184"/>
            <a:chOff x="3859600" y="3591950"/>
            <a:chExt cx="296975" cy="296175"/>
          </a:xfrm>
        </p:grpSpPr>
        <p:sp>
          <p:nvSpPr>
            <p:cNvPr id="684" name="Google Shape;684;p4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2"/>
          <p:cNvGrpSpPr/>
          <p:nvPr/>
        </p:nvGrpSpPr>
        <p:grpSpPr>
          <a:xfrm>
            <a:off x="1247327" y="4675430"/>
            <a:ext cx="242840" cy="242840"/>
            <a:chOff x="899850" y="4992125"/>
            <a:chExt cx="481825" cy="481825"/>
          </a:xfrm>
        </p:grpSpPr>
        <p:sp>
          <p:nvSpPr>
            <p:cNvPr id="688" name="Google Shape;688;p4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 name="Google Shape;689;p4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 name="Google Shape;690;p4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43"/>
          <p:cNvPicPr preferRelativeResize="0"/>
          <p:nvPr/>
        </p:nvPicPr>
        <p:blipFill>
          <a:blip r:embed="rId3">
            <a:alphaModFix/>
          </a:blip>
          <a:stretch>
            <a:fillRect/>
          </a:stretch>
        </p:blipFill>
        <p:spPr>
          <a:xfrm>
            <a:off x="4572000" y="491250"/>
            <a:ext cx="4161000" cy="4161000"/>
          </a:xfrm>
          <a:prstGeom prst="rect">
            <a:avLst/>
          </a:prstGeom>
          <a:noFill/>
          <a:ln>
            <a:noFill/>
          </a:ln>
        </p:spPr>
      </p:pic>
      <p:sp>
        <p:nvSpPr>
          <p:cNvPr id="696" name="Google Shape;696;p43"/>
          <p:cNvSpPr txBox="1"/>
          <p:nvPr>
            <p:ph type="ctrTitle"/>
          </p:nvPr>
        </p:nvSpPr>
        <p:spPr>
          <a:xfrm>
            <a:off x="783800" y="749100"/>
            <a:ext cx="3887700" cy="25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Technical Aspect: Design Decisions</a:t>
            </a:r>
            <a:endParaRPr sz="5200"/>
          </a:p>
        </p:txBody>
      </p:sp>
      <p:sp>
        <p:nvSpPr>
          <p:cNvPr id="697" name="Google Shape;69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4"/>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t>
            </a:r>
            <a:r>
              <a:rPr b="1" lang="en" sz="1300">
                <a:solidFill>
                  <a:schemeClr val="lt1"/>
                </a:solidFill>
                <a:latin typeface="Source Sans Pro"/>
                <a:ea typeface="Source Sans Pro"/>
                <a:cs typeface="Source Sans Pro"/>
                <a:sym typeface="Source Sans Pro"/>
              </a:rPr>
              <a:t>　　　　</a:t>
            </a:r>
            <a:r>
              <a:rPr b="1" lang="en" sz="1300">
                <a:solidFill>
                  <a:schemeClr val="lt1"/>
                </a:solidFill>
                <a:latin typeface="Source Sans Pro"/>
                <a:ea typeface="Source Sans Pro"/>
                <a:cs typeface="Source Sans Pro"/>
                <a:sym typeface="Source Sans Pro"/>
              </a:rPr>
              <a:t>Agility</a:t>
            </a:r>
            <a:r>
              <a:rPr b="1" lang="en" sz="1300">
                <a:solidFill>
                  <a:schemeClr val="lt1"/>
                </a:solidFill>
                <a:latin typeface="Source Sans Pro"/>
                <a:ea typeface="Source Sans Pro"/>
                <a:cs typeface="Source Sans Pro"/>
                <a:sym typeface="Source Sans Pro"/>
              </a:rPr>
              <a:t>　　　　</a:t>
            </a:r>
            <a:r>
              <a:rPr b="1" lang="en" sz="1300">
                <a:solidFill>
                  <a:schemeClr val="lt1"/>
                </a:solidFill>
                <a:latin typeface="Source Sans Pro"/>
                <a:ea typeface="Source Sans Pro"/>
                <a:cs typeface="Source Sans Pro"/>
                <a:sym typeface="Source Sans Pro"/>
              </a:rPr>
              <a:t>　　Small Team</a:t>
            </a:r>
            <a:r>
              <a:rPr b="1" lang="en" sz="1300">
                <a:solidFill>
                  <a:schemeClr val="lt1"/>
                </a:solidFill>
                <a:latin typeface="Source Sans Pro"/>
                <a:ea typeface="Source Sans Pro"/>
                <a:cs typeface="Source Sans Pro"/>
                <a:sym typeface="Source Sans Pro"/>
              </a:rPr>
              <a:t>　　　　</a:t>
            </a:r>
            <a:r>
              <a:rPr b="1" lang="en" sz="1300">
                <a:solidFill>
                  <a:schemeClr val="lt1"/>
                </a:solidFill>
                <a:latin typeface="Source Sans Pro"/>
                <a:ea typeface="Source Sans Pro"/>
                <a:cs typeface="Source Sans Pro"/>
                <a:sym typeface="Source Sans Pro"/>
              </a:rPr>
              <a:t>　　Mix of Technology</a:t>
            </a:r>
            <a:endParaRPr b="1" sz="1300">
              <a:solidFill>
                <a:schemeClr val="lt1"/>
              </a:solidFill>
              <a:latin typeface="Source Sans Pro"/>
              <a:ea typeface="Source Sans Pro"/>
              <a:cs typeface="Source Sans Pro"/>
              <a:sym typeface="Source Sans Pro"/>
            </a:endParaRPr>
          </a:p>
        </p:txBody>
      </p:sp>
      <p:sp>
        <p:nvSpPr>
          <p:cNvPr id="703" name="Google Shape;70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704" name="Google Shape;704;p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705" name="Google Shape;705;p44"/>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706" name="Google Shape;706;p44"/>
          <p:cNvGrpSpPr/>
          <p:nvPr/>
        </p:nvGrpSpPr>
        <p:grpSpPr>
          <a:xfrm>
            <a:off x="648355" y="3732533"/>
            <a:ext cx="339253" cy="318042"/>
            <a:chOff x="4456875" y="2635825"/>
            <a:chExt cx="481825" cy="451700"/>
          </a:xfrm>
        </p:grpSpPr>
        <p:sp>
          <p:nvSpPr>
            <p:cNvPr id="707" name="Google Shape;707;p4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 name="Google Shape;708;p4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 name="Google Shape;709;p4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 name="Google Shape;710;p4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 name="Google Shape;711;p4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 name="Google Shape;712;p4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 name="Google Shape;713;p44"/>
          <p:cNvGrpSpPr/>
          <p:nvPr/>
        </p:nvGrpSpPr>
        <p:grpSpPr>
          <a:xfrm>
            <a:off x="3667593" y="3717204"/>
            <a:ext cx="307231" cy="348690"/>
            <a:chOff x="2423775" y="3226875"/>
            <a:chExt cx="259925" cy="295000"/>
          </a:xfrm>
        </p:grpSpPr>
        <p:sp>
          <p:nvSpPr>
            <p:cNvPr id="714" name="Google Shape;714;p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7" name="Google Shape;717;p44"/>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718" name="Google Shape;718;p44"/>
          <p:cNvGrpSpPr/>
          <p:nvPr/>
        </p:nvGrpSpPr>
        <p:grpSpPr>
          <a:xfrm>
            <a:off x="2117586" y="3746850"/>
            <a:ext cx="355668" cy="354695"/>
            <a:chOff x="-2671375" y="3597450"/>
            <a:chExt cx="292250" cy="291450"/>
          </a:xfrm>
        </p:grpSpPr>
        <p:sp>
          <p:nvSpPr>
            <p:cNvPr id="719" name="Google Shape;719;p4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4"/>
          <p:cNvGrpSpPr/>
          <p:nvPr/>
        </p:nvGrpSpPr>
        <p:grpSpPr>
          <a:xfrm>
            <a:off x="5088364" y="3748145"/>
            <a:ext cx="355674" cy="312619"/>
            <a:chOff x="-3030525" y="3973150"/>
            <a:chExt cx="293025" cy="257575"/>
          </a:xfrm>
        </p:grpSpPr>
        <p:sp>
          <p:nvSpPr>
            <p:cNvPr id="722" name="Google Shape;722;p4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44"/>
          <p:cNvGrpSpPr/>
          <p:nvPr/>
        </p:nvGrpSpPr>
        <p:grpSpPr>
          <a:xfrm>
            <a:off x="879800" y="4655565"/>
            <a:ext cx="314841" cy="282465"/>
            <a:chOff x="-30354000" y="3569100"/>
            <a:chExt cx="292250" cy="292225"/>
          </a:xfrm>
        </p:grpSpPr>
        <p:sp>
          <p:nvSpPr>
            <p:cNvPr id="725" name="Google Shape;725;p4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44"/>
          <p:cNvGrpSpPr/>
          <p:nvPr/>
        </p:nvGrpSpPr>
        <p:grpSpPr>
          <a:xfrm>
            <a:off x="2785087" y="4640537"/>
            <a:ext cx="314822" cy="312615"/>
            <a:chOff x="-64781025" y="3361050"/>
            <a:chExt cx="317425" cy="315200"/>
          </a:xfrm>
        </p:grpSpPr>
        <p:sp>
          <p:nvSpPr>
            <p:cNvPr id="732" name="Google Shape;732;p4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44"/>
          <p:cNvGrpSpPr/>
          <p:nvPr/>
        </p:nvGrpSpPr>
        <p:grpSpPr>
          <a:xfrm>
            <a:off x="4227223" y="4653445"/>
            <a:ext cx="309656" cy="287135"/>
            <a:chOff x="6543825" y="3202075"/>
            <a:chExt cx="296975" cy="275350"/>
          </a:xfrm>
        </p:grpSpPr>
        <p:sp>
          <p:nvSpPr>
            <p:cNvPr id="737" name="Google Shape;737;p4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4"/>
          <p:cNvGrpSpPr/>
          <p:nvPr/>
        </p:nvGrpSpPr>
        <p:grpSpPr>
          <a:xfrm>
            <a:off x="6048105" y="4648086"/>
            <a:ext cx="314826" cy="297877"/>
            <a:chOff x="-1592325" y="3957400"/>
            <a:chExt cx="293025" cy="277275"/>
          </a:xfrm>
        </p:grpSpPr>
        <p:sp>
          <p:nvSpPr>
            <p:cNvPr id="745" name="Google Shape;745;p4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5"/>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Agility　　　　　　Small Team　　　　　　Mix of Technology</a:t>
            </a:r>
            <a:endParaRPr b="1" sz="1300">
              <a:solidFill>
                <a:schemeClr val="lt1"/>
              </a:solidFill>
              <a:latin typeface="Source Sans Pro"/>
              <a:ea typeface="Source Sans Pro"/>
              <a:cs typeface="Source Sans Pro"/>
              <a:sym typeface="Source Sans Pro"/>
            </a:endParaRPr>
          </a:p>
        </p:txBody>
      </p:sp>
      <p:sp>
        <p:nvSpPr>
          <p:cNvPr id="754" name="Google Shape;75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755" name="Google Shape;755;p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756" name="Google Shape;756;p45"/>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757" name="Google Shape;757;p45"/>
          <p:cNvGrpSpPr/>
          <p:nvPr/>
        </p:nvGrpSpPr>
        <p:grpSpPr>
          <a:xfrm>
            <a:off x="199607" y="1743350"/>
            <a:ext cx="1236754" cy="2431427"/>
            <a:chOff x="709100" y="1301750"/>
            <a:chExt cx="1557625" cy="3062250"/>
          </a:xfrm>
        </p:grpSpPr>
        <p:sp>
          <p:nvSpPr>
            <p:cNvPr id="758" name="Google Shape;758;p45"/>
            <p:cNvSpPr/>
            <p:nvPr/>
          </p:nvSpPr>
          <p:spPr>
            <a:xfrm>
              <a:off x="70912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RWD</a:t>
              </a:r>
              <a:br>
                <a:rPr lang="en" sz="1200">
                  <a:latin typeface="Roboto"/>
                  <a:ea typeface="Roboto"/>
                  <a:cs typeface="Roboto"/>
                  <a:sym typeface="Roboto"/>
                </a:rPr>
              </a:br>
              <a:r>
                <a:rPr lang="en" sz="1200">
                  <a:latin typeface="Roboto"/>
                  <a:ea typeface="Roboto"/>
                  <a:cs typeface="Roboto"/>
                  <a:sym typeface="Roboto"/>
                </a:rPr>
                <a:t>(</a:t>
              </a:r>
              <a:r>
                <a:rPr lang="en" sz="1000">
                  <a:latin typeface="Roboto"/>
                  <a:ea typeface="Roboto"/>
                  <a:cs typeface="Roboto"/>
                  <a:sym typeface="Roboto"/>
                </a:rPr>
                <a:t>Responsive Web Design</a:t>
              </a:r>
              <a:r>
                <a:rPr lang="en" sz="1200">
                  <a:latin typeface="Roboto"/>
                  <a:ea typeface="Roboto"/>
                  <a:cs typeface="Roboto"/>
                  <a:sym typeface="Roboto"/>
                </a:rPr>
                <a:t> ) </a:t>
              </a:r>
              <a:br>
                <a:rPr lang="en" sz="1200">
                  <a:latin typeface="Roboto"/>
                  <a:ea typeface="Roboto"/>
                  <a:cs typeface="Roboto"/>
                  <a:sym typeface="Roboto"/>
                </a:rPr>
              </a:br>
              <a:r>
                <a:rPr lang="en" sz="1200">
                  <a:latin typeface="Roboto"/>
                  <a:ea typeface="Roboto"/>
                  <a:cs typeface="Roboto"/>
                  <a:sym typeface="Roboto"/>
                </a:rPr>
                <a:t>Web app</a:t>
              </a:r>
              <a:endParaRPr sz="1200">
                <a:latin typeface="Roboto"/>
                <a:ea typeface="Roboto"/>
                <a:cs typeface="Roboto"/>
                <a:sym typeface="Roboto"/>
              </a:endParaRPr>
            </a:p>
          </p:txBody>
        </p:sp>
        <p:sp>
          <p:nvSpPr>
            <p:cNvPr id="759" name="Google Shape;759;p45"/>
            <p:cNvSpPr/>
            <p:nvPr/>
          </p:nvSpPr>
          <p:spPr>
            <a:xfrm>
              <a:off x="1039575" y="1301750"/>
              <a:ext cx="891900" cy="891900"/>
            </a:xfrm>
            <a:prstGeom prst="octagon">
              <a:avLst>
                <a:gd fmla="val 29289" name="adj"/>
              </a:avLst>
            </a:prstGeom>
            <a:solidFill>
              <a:srgbClr val="FBB831">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1111200" y="1373373"/>
              <a:ext cx="748500" cy="748500"/>
            </a:xfrm>
            <a:prstGeom prst="octagon">
              <a:avLst>
                <a:gd fmla="val 29289"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01</a:t>
              </a:r>
              <a:endParaRPr sz="2100">
                <a:solidFill>
                  <a:srgbClr val="FFFFFF"/>
                </a:solidFill>
                <a:latin typeface="Fira Sans Extra Condensed Medium"/>
                <a:ea typeface="Fira Sans Extra Condensed Medium"/>
                <a:cs typeface="Fira Sans Extra Condensed Medium"/>
                <a:sym typeface="Fira Sans Extra Condensed Medium"/>
              </a:endParaRPr>
            </a:p>
          </p:txBody>
        </p:sp>
        <p:sp>
          <p:nvSpPr>
            <p:cNvPr id="761" name="Google Shape;761;p45"/>
            <p:cNvSpPr/>
            <p:nvPr/>
          </p:nvSpPr>
          <p:spPr>
            <a:xfrm rot="10800000">
              <a:off x="709100" y="3704300"/>
              <a:ext cx="1557600" cy="659700"/>
            </a:xfrm>
            <a:prstGeom prst="snip2SameRect">
              <a:avLst>
                <a:gd fmla="val 50000" name="adj1"/>
                <a:gd fmla="val 0" name="adj2"/>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709125" y="3587292"/>
              <a:ext cx="1557600" cy="117000"/>
            </a:xfrm>
            <a:prstGeom prst="rect">
              <a:avLst/>
            </a:prstGeom>
            <a:solidFill>
              <a:srgbClr val="FBB831">
                <a:alpha val="586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763" name="Google Shape;763;p45"/>
          <p:cNvGrpSpPr/>
          <p:nvPr/>
        </p:nvGrpSpPr>
        <p:grpSpPr>
          <a:xfrm>
            <a:off x="648355" y="3732533"/>
            <a:ext cx="339253" cy="318042"/>
            <a:chOff x="4456875" y="2635825"/>
            <a:chExt cx="481825" cy="451700"/>
          </a:xfrm>
        </p:grpSpPr>
        <p:sp>
          <p:nvSpPr>
            <p:cNvPr id="764" name="Google Shape;764;p4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 name="Google Shape;765;p4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 name="Google Shape;766;p4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 name="Google Shape;767;p4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4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 name="Google Shape;769;p4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 name="Google Shape;770;p45"/>
          <p:cNvGrpSpPr/>
          <p:nvPr/>
        </p:nvGrpSpPr>
        <p:grpSpPr>
          <a:xfrm>
            <a:off x="3667593" y="3717204"/>
            <a:ext cx="307231" cy="348690"/>
            <a:chOff x="2423775" y="3226875"/>
            <a:chExt cx="259925" cy="295000"/>
          </a:xfrm>
        </p:grpSpPr>
        <p:sp>
          <p:nvSpPr>
            <p:cNvPr id="771" name="Google Shape;771;p4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4" name="Google Shape;774;p45"/>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775" name="Google Shape;775;p45"/>
          <p:cNvGrpSpPr/>
          <p:nvPr/>
        </p:nvGrpSpPr>
        <p:grpSpPr>
          <a:xfrm>
            <a:off x="2117586" y="3746850"/>
            <a:ext cx="355668" cy="354695"/>
            <a:chOff x="-2671375" y="3597450"/>
            <a:chExt cx="292250" cy="291450"/>
          </a:xfrm>
        </p:grpSpPr>
        <p:sp>
          <p:nvSpPr>
            <p:cNvPr id="776" name="Google Shape;776;p4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5"/>
          <p:cNvGrpSpPr/>
          <p:nvPr/>
        </p:nvGrpSpPr>
        <p:grpSpPr>
          <a:xfrm>
            <a:off x="5088364" y="3748145"/>
            <a:ext cx="355674" cy="312619"/>
            <a:chOff x="-3030525" y="3973150"/>
            <a:chExt cx="293025" cy="257575"/>
          </a:xfrm>
        </p:grpSpPr>
        <p:sp>
          <p:nvSpPr>
            <p:cNvPr id="779" name="Google Shape;779;p4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45"/>
          <p:cNvGrpSpPr/>
          <p:nvPr/>
        </p:nvGrpSpPr>
        <p:grpSpPr>
          <a:xfrm>
            <a:off x="879800" y="4655565"/>
            <a:ext cx="314841" cy="282465"/>
            <a:chOff x="-30354000" y="3569100"/>
            <a:chExt cx="292250" cy="292225"/>
          </a:xfrm>
        </p:grpSpPr>
        <p:sp>
          <p:nvSpPr>
            <p:cNvPr id="782" name="Google Shape;782;p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45"/>
          <p:cNvGrpSpPr/>
          <p:nvPr/>
        </p:nvGrpSpPr>
        <p:grpSpPr>
          <a:xfrm>
            <a:off x="2785087" y="4640537"/>
            <a:ext cx="314822" cy="312615"/>
            <a:chOff x="-64781025" y="3361050"/>
            <a:chExt cx="317425" cy="315200"/>
          </a:xfrm>
        </p:grpSpPr>
        <p:sp>
          <p:nvSpPr>
            <p:cNvPr id="789" name="Google Shape;789;p4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45"/>
          <p:cNvGrpSpPr/>
          <p:nvPr/>
        </p:nvGrpSpPr>
        <p:grpSpPr>
          <a:xfrm>
            <a:off x="4227223" y="4653445"/>
            <a:ext cx="309656" cy="287135"/>
            <a:chOff x="6543825" y="3202075"/>
            <a:chExt cx="296975" cy="275350"/>
          </a:xfrm>
        </p:grpSpPr>
        <p:sp>
          <p:nvSpPr>
            <p:cNvPr id="794" name="Google Shape;794;p4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45"/>
          <p:cNvGrpSpPr/>
          <p:nvPr/>
        </p:nvGrpSpPr>
        <p:grpSpPr>
          <a:xfrm>
            <a:off x="6048105" y="4648086"/>
            <a:ext cx="314826" cy="297877"/>
            <a:chOff x="-1592325" y="3957400"/>
            <a:chExt cx="293025" cy="277275"/>
          </a:xfrm>
        </p:grpSpPr>
        <p:sp>
          <p:nvSpPr>
            <p:cNvPr id="802" name="Google Shape;802;p4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6"/>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Agility　　　　　　Small Team　　　　　　Mix of Technology</a:t>
            </a:r>
            <a:endParaRPr b="1" sz="1300">
              <a:solidFill>
                <a:schemeClr val="lt1"/>
              </a:solidFill>
              <a:latin typeface="Source Sans Pro"/>
              <a:ea typeface="Source Sans Pro"/>
              <a:cs typeface="Source Sans Pro"/>
              <a:sym typeface="Source Sans Pro"/>
            </a:endParaRPr>
          </a:p>
        </p:txBody>
      </p:sp>
      <p:sp>
        <p:nvSpPr>
          <p:cNvPr id="811" name="Google Shape;81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812" name="Google Shape;812;p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813" name="Google Shape;813;p46"/>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814" name="Google Shape;814;p46"/>
          <p:cNvGrpSpPr/>
          <p:nvPr/>
        </p:nvGrpSpPr>
        <p:grpSpPr>
          <a:xfrm>
            <a:off x="199607" y="1743350"/>
            <a:ext cx="1236754" cy="2431427"/>
            <a:chOff x="709100" y="1301750"/>
            <a:chExt cx="1557625" cy="3062250"/>
          </a:xfrm>
        </p:grpSpPr>
        <p:sp>
          <p:nvSpPr>
            <p:cNvPr id="815" name="Google Shape;815;p46"/>
            <p:cNvSpPr/>
            <p:nvPr/>
          </p:nvSpPr>
          <p:spPr>
            <a:xfrm>
              <a:off x="70912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RWD</a:t>
              </a:r>
              <a:br>
                <a:rPr lang="en" sz="1200">
                  <a:latin typeface="Roboto"/>
                  <a:ea typeface="Roboto"/>
                  <a:cs typeface="Roboto"/>
                  <a:sym typeface="Roboto"/>
                </a:rPr>
              </a:br>
              <a:r>
                <a:rPr lang="en" sz="1200">
                  <a:latin typeface="Roboto"/>
                  <a:ea typeface="Roboto"/>
                  <a:cs typeface="Roboto"/>
                  <a:sym typeface="Roboto"/>
                </a:rPr>
                <a:t>(</a:t>
              </a:r>
              <a:r>
                <a:rPr lang="en" sz="1000">
                  <a:latin typeface="Roboto"/>
                  <a:ea typeface="Roboto"/>
                  <a:cs typeface="Roboto"/>
                  <a:sym typeface="Roboto"/>
                </a:rPr>
                <a:t>Responsive Web Design</a:t>
              </a:r>
              <a:r>
                <a:rPr lang="en" sz="1200">
                  <a:latin typeface="Roboto"/>
                  <a:ea typeface="Roboto"/>
                  <a:cs typeface="Roboto"/>
                  <a:sym typeface="Roboto"/>
                </a:rPr>
                <a:t> ) </a:t>
              </a:r>
              <a:br>
                <a:rPr lang="en" sz="1200">
                  <a:latin typeface="Roboto"/>
                  <a:ea typeface="Roboto"/>
                  <a:cs typeface="Roboto"/>
                  <a:sym typeface="Roboto"/>
                </a:rPr>
              </a:br>
              <a:r>
                <a:rPr lang="en" sz="1200">
                  <a:latin typeface="Roboto"/>
                  <a:ea typeface="Roboto"/>
                  <a:cs typeface="Roboto"/>
                  <a:sym typeface="Roboto"/>
                </a:rPr>
                <a:t>Web app</a:t>
              </a:r>
              <a:endParaRPr sz="1200">
                <a:latin typeface="Roboto"/>
                <a:ea typeface="Roboto"/>
                <a:cs typeface="Roboto"/>
                <a:sym typeface="Roboto"/>
              </a:endParaRPr>
            </a:p>
          </p:txBody>
        </p:sp>
        <p:sp>
          <p:nvSpPr>
            <p:cNvPr id="816" name="Google Shape;816;p46"/>
            <p:cNvSpPr/>
            <p:nvPr/>
          </p:nvSpPr>
          <p:spPr>
            <a:xfrm>
              <a:off x="1039575" y="1301750"/>
              <a:ext cx="891900" cy="891900"/>
            </a:xfrm>
            <a:prstGeom prst="octagon">
              <a:avLst>
                <a:gd fmla="val 29289" name="adj"/>
              </a:avLst>
            </a:prstGeom>
            <a:solidFill>
              <a:srgbClr val="FBB831">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1111200" y="1373373"/>
              <a:ext cx="748500" cy="748500"/>
            </a:xfrm>
            <a:prstGeom prst="octagon">
              <a:avLst>
                <a:gd fmla="val 29289"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01</a:t>
              </a:r>
              <a:endParaRPr sz="2100">
                <a:solidFill>
                  <a:srgbClr val="FFFFFF"/>
                </a:solidFill>
                <a:latin typeface="Fira Sans Extra Condensed Medium"/>
                <a:ea typeface="Fira Sans Extra Condensed Medium"/>
                <a:cs typeface="Fira Sans Extra Condensed Medium"/>
                <a:sym typeface="Fira Sans Extra Condensed Medium"/>
              </a:endParaRPr>
            </a:p>
          </p:txBody>
        </p:sp>
        <p:sp>
          <p:nvSpPr>
            <p:cNvPr id="818" name="Google Shape;818;p46"/>
            <p:cNvSpPr/>
            <p:nvPr/>
          </p:nvSpPr>
          <p:spPr>
            <a:xfrm rot="10800000">
              <a:off x="709100" y="3704300"/>
              <a:ext cx="1557600" cy="659700"/>
            </a:xfrm>
            <a:prstGeom prst="snip2SameRect">
              <a:avLst>
                <a:gd fmla="val 50000" name="adj1"/>
                <a:gd fmla="val 0" name="adj2"/>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709125" y="3587292"/>
              <a:ext cx="1557600" cy="117000"/>
            </a:xfrm>
            <a:prstGeom prst="rect">
              <a:avLst/>
            </a:prstGeom>
            <a:solidFill>
              <a:srgbClr val="FBB831">
                <a:alpha val="586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820" name="Google Shape;820;p46"/>
          <p:cNvGrpSpPr/>
          <p:nvPr/>
        </p:nvGrpSpPr>
        <p:grpSpPr>
          <a:xfrm>
            <a:off x="1708506" y="1743360"/>
            <a:ext cx="1236734" cy="2431407"/>
            <a:chOff x="4821375" y="1301775"/>
            <a:chExt cx="1557600" cy="3062225"/>
          </a:xfrm>
        </p:grpSpPr>
        <p:sp>
          <p:nvSpPr>
            <p:cNvPr id="821" name="Google Shape;821;p46"/>
            <p:cNvSpPr/>
            <p:nvPr/>
          </p:nvSpPr>
          <p:spPr>
            <a:xfrm>
              <a:off x="482137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RESTful API &amp; </a:t>
              </a:r>
              <a:br>
                <a:rPr lang="en" sz="1200">
                  <a:latin typeface="Roboto"/>
                  <a:ea typeface="Roboto"/>
                  <a:cs typeface="Roboto"/>
                  <a:sym typeface="Roboto"/>
                </a:rPr>
              </a:br>
              <a:r>
                <a:rPr lang="en" sz="1200">
                  <a:latin typeface="Roboto"/>
                  <a:ea typeface="Roboto"/>
                  <a:cs typeface="Roboto"/>
                  <a:sym typeface="Roboto"/>
                </a:rPr>
                <a:t>JSON format</a:t>
              </a:r>
              <a:endParaRPr sz="1200">
                <a:latin typeface="Roboto"/>
                <a:ea typeface="Roboto"/>
                <a:cs typeface="Roboto"/>
                <a:sym typeface="Roboto"/>
              </a:endParaRPr>
            </a:p>
          </p:txBody>
        </p:sp>
        <p:sp>
          <p:nvSpPr>
            <p:cNvPr id="822" name="Google Shape;822;p46"/>
            <p:cNvSpPr/>
            <p:nvPr/>
          </p:nvSpPr>
          <p:spPr>
            <a:xfrm rot="10800000">
              <a:off x="4821375"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4821375"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4" name="Google Shape;824;p46"/>
            <p:cNvSpPr/>
            <p:nvPr/>
          </p:nvSpPr>
          <p:spPr>
            <a:xfrm>
              <a:off x="5154238" y="1301775"/>
              <a:ext cx="891900" cy="8919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5226003" y="1373394"/>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900"/>
            </a:p>
          </p:txBody>
        </p:sp>
      </p:grpSp>
      <p:grpSp>
        <p:nvGrpSpPr>
          <p:cNvPr id="826" name="Google Shape;826;p46"/>
          <p:cNvGrpSpPr/>
          <p:nvPr/>
        </p:nvGrpSpPr>
        <p:grpSpPr>
          <a:xfrm>
            <a:off x="648355" y="3732533"/>
            <a:ext cx="339253" cy="318042"/>
            <a:chOff x="4456875" y="2635825"/>
            <a:chExt cx="481825" cy="451700"/>
          </a:xfrm>
        </p:grpSpPr>
        <p:sp>
          <p:nvSpPr>
            <p:cNvPr id="827" name="Google Shape;827;p4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4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4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 name="Google Shape;830;p4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 name="Google Shape;831;p4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 name="Google Shape;832;p4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 name="Google Shape;833;p46"/>
          <p:cNvGrpSpPr/>
          <p:nvPr/>
        </p:nvGrpSpPr>
        <p:grpSpPr>
          <a:xfrm>
            <a:off x="3667593" y="3717204"/>
            <a:ext cx="307231" cy="348690"/>
            <a:chOff x="2423775" y="3226875"/>
            <a:chExt cx="259925" cy="295000"/>
          </a:xfrm>
        </p:grpSpPr>
        <p:sp>
          <p:nvSpPr>
            <p:cNvPr id="834" name="Google Shape;834;p4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 name="Google Shape;837;p46"/>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838" name="Google Shape;838;p46"/>
          <p:cNvGrpSpPr/>
          <p:nvPr/>
        </p:nvGrpSpPr>
        <p:grpSpPr>
          <a:xfrm>
            <a:off x="2117586" y="3746850"/>
            <a:ext cx="355668" cy="354695"/>
            <a:chOff x="-2671375" y="3597450"/>
            <a:chExt cx="292250" cy="291450"/>
          </a:xfrm>
        </p:grpSpPr>
        <p:sp>
          <p:nvSpPr>
            <p:cNvPr id="839" name="Google Shape;839;p4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6"/>
          <p:cNvGrpSpPr/>
          <p:nvPr/>
        </p:nvGrpSpPr>
        <p:grpSpPr>
          <a:xfrm>
            <a:off x="5088364" y="3748145"/>
            <a:ext cx="355674" cy="312619"/>
            <a:chOff x="-3030525" y="3973150"/>
            <a:chExt cx="293025" cy="257575"/>
          </a:xfrm>
        </p:grpSpPr>
        <p:sp>
          <p:nvSpPr>
            <p:cNvPr id="842" name="Google Shape;842;p4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46"/>
          <p:cNvGrpSpPr/>
          <p:nvPr/>
        </p:nvGrpSpPr>
        <p:grpSpPr>
          <a:xfrm>
            <a:off x="879800" y="4655565"/>
            <a:ext cx="314841" cy="282465"/>
            <a:chOff x="-30354000" y="3569100"/>
            <a:chExt cx="292250" cy="292225"/>
          </a:xfrm>
        </p:grpSpPr>
        <p:sp>
          <p:nvSpPr>
            <p:cNvPr id="845" name="Google Shape;845;p4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46"/>
          <p:cNvGrpSpPr/>
          <p:nvPr/>
        </p:nvGrpSpPr>
        <p:grpSpPr>
          <a:xfrm>
            <a:off x="2785087" y="4640537"/>
            <a:ext cx="314822" cy="312615"/>
            <a:chOff x="-64781025" y="3361050"/>
            <a:chExt cx="317425" cy="315200"/>
          </a:xfrm>
        </p:grpSpPr>
        <p:sp>
          <p:nvSpPr>
            <p:cNvPr id="852" name="Google Shape;852;p4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6"/>
          <p:cNvGrpSpPr/>
          <p:nvPr/>
        </p:nvGrpSpPr>
        <p:grpSpPr>
          <a:xfrm>
            <a:off x="4227223" y="4653445"/>
            <a:ext cx="309656" cy="287135"/>
            <a:chOff x="6543825" y="3202075"/>
            <a:chExt cx="296975" cy="275350"/>
          </a:xfrm>
        </p:grpSpPr>
        <p:sp>
          <p:nvSpPr>
            <p:cNvPr id="857" name="Google Shape;857;p4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46"/>
          <p:cNvGrpSpPr/>
          <p:nvPr/>
        </p:nvGrpSpPr>
        <p:grpSpPr>
          <a:xfrm>
            <a:off x="6048105" y="4648086"/>
            <a:ext cx="314826" cy="297877"/>
            <a:chOff x="-1592325" y="3957400"/>
            <a:chExt cx="293025" cy="277275"/>
          </a:xfrm>
        </p:grpSpPr>
        <p:sp>
          <p:nvSpPr>
            <p:cNvPr id="865" name="Google Shape;865;p4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7"/>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Agility　　　　　　Small Team　　　　　　Mix of Technology</a:t>
            </a:r>
            <a:endParaRPr b="1" sz="1300">
              <a:solidFill>
                <a:schemeClr val="lt1"/>
              </a:solidFill>
              <a:latin typeface="Source Sans Pro"/>
              <a:ea typeface="Source Sans Pro"/>
              <a:cs typeface="Source Sans Pro"/>
              <a:sym typeface="Source Sans Pro"/>
            </a:endParaRPr>
          </a:p>
        </p:txBody>
      </p:sp>
      <p:sp>
        <p:nvSpPr>
          <p:cNvPr id="874" name="Google Shape;87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875" name="Google Shape;875;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876" name="Google Shape;876;p47"/>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877" name="Google Shape;877;p47"/>
          <p:cNvGrpSpPr/>
          <p:nvPr/>
        </p:nvGrpSpPr>
        <p:grpSpPr>
          <a:xfrm>
            <a:off x="199607" y="1743350"/>
            <a:ext cx="1236754" cy="2431427"/>
            <a:chOff x="709100" y="1301750"/>
            <a:chExt cx="1557625" cy="3062250"/>
          </a:xfrm>
        </p:grpSpPr>
        <p:sp>
          <p:nvSpPr>
            <p:cNvPr id="878" name="Google Shape;878;p47"/>
            <p:cNvSpPr/>
            <p:nvPr/>
          </p:nvSpPr>
          <p:spPr>
            <a:xfrm>
              <a:off x="70912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RWD</a:t>
              </a:r>
              <a:br>
                <a:rPr lang="en" sz="1200">
                  <a:latin typeface="Roboto"/>
                  <a:ea typeface="Roboto"/>
                  <a:cs typeface="Roboto"/>
                  <a:sym typeface="Roboto"/>
                </a:rPr>
              </a:br>
              <a:r>
                <a:rPr lang="en" sz="1200">
                  <a:latin typeface="Roboto"/>
                  <a:ea typeface="Roboto"/>
                  <a:cs typeface="Roboto"/>
                  <a:sym typeface="Roboto"/>
                </a:rPr>
                <a:t>(</a:t>
              </a:r>
              <a:r>
                <a:rPr lang="en" sz="1000">
                  <a:latin typeface="Roboto"/>
                  <a:ea typeface="Roboto"/>
                  <a:cs typeface="Roboto"/>
                  <a:sym typeface="Roboto"/>
                </a:rPr>
                <a:t>Responsive Web Design</a:t>
              </a:r>
              <a:r>
                <a:rPr lang="en" sz="1200">
                  <a:latin typeface="Roboto"/>
                  <a:ea typeface="Roboto"/>
                  <a:cs typeface="Roboto"/>
                  <a:sym typeface="Roboto"/>
                </a:rPr>
                <a:t> ) </a:t>
              </a:r>
              <a:br>
                <a:rPr lang="en" sz="1200">
                  <a:latin typeface="Roboto"/>
                  <a:ea typeface="Roboto"/>
                  <a:cs typeface="Roboto"/>
                  <a:sym typeface="Roboto"/>
                </a:rPr>
              </a:br>
              <a:r>
                <a:rPr lang="en" sz="1200">
                  <a:latin typeface="Roboto"/>
                  <a:ea typeface="Roboto"/>
                  <a:cs typeface="Roboto"/>
                  <a:sym typeface="Roboto"/>
                </a:rPr>
                <a:t>Web app</a:t>
              </a:r>
              <a:endParaRPr sz="1200">
                <a:latin typeface="Roboto"/>
                <a:ea typeface="Roboto"/>
                <a:cs typeface="Roboto"/>
                <a:sym typeface="Roboto"/>
              </a:endParaRPr>
            </a:p>
          </p:txBody>
        </p:sp>
        <p:sp>
          <p:nvSpPr>
            <p:cNvPr id="879" name="Google Shape;879;p47"/>
            <p:cNvSpPr/>
            <p:nvPr/>
          </p:nvSpPr>
          <p:spPr>
            <a:xfrm>
              <a:off x="1039575" y="1301750"/>
              <a:ext cx="891900" cy="891900"/>
            </a:xfrm>
            <a:prstGeom prst="octagon">
              <a:avLst>
                <a:gd fmla="val 29289" name="adj"/>
              </a:avLst>
            </a:prstGeom>
            <a:solidFill>
              <a:srgbClr val="FBB831">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1111200" y="1373373"/>
              <a:ext cx="748500" cy="748500"/>
            </a:xfrm>
            <a:prstGeom prst="octagon">
              <a:avLst>
                <a:gd fmla="val 29289"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01</a:t>
              </a:r>
              <a:endParaRPr sz="2100">
                <a:solidFill>
                  <a:srgbClr val="FFFFFF"/>
                </a:solidFill>
                <a:latin typeface="Fira Sans Extra Condensed Medium"/>
                <a:ea typeface="Fira Sans Extra Condensed Medium"/>
                <a:cs typeface="Fira Sans Extra Condensed Medium"/>
                <a:sym typeface="Fira Sans Extra Condensed Medium"/>
              </a:endParaRPr>
            </a:p>
          </p:txBody>
        </p:sp>
        <p:sp>
          <p:nvSpPr>
            <p:cNvPr id="881" name="Google Shape;881;p47"/>
            <p:cNvSpPr/>
            <p:nvPr/>
          </p:nvSpPr>
          <p:spPr>
            <a:xfrm rot="10800000">
              <a:off x="709100" y="3704300"/>
              <a:ext cx="1557600" cy="659700"/>
            </a:xfrm>
            <a:prstGeom prst="snip2SameRect">
              <a:avLst>
                <a:gd fmla="val 50000" name="adj1"/>
                <a:gd fmla="val 0" name="adj2"/>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709125" y="3587292"/>
              <a:ext cx="1557600" cy="117000"/>
            </a:xfrm>
            <a:prstGeom prst="rect">
              <a:avLst/>
            </a:prstGeom>
            <a:solidFill>
              <a:srgbClr val="FBB831">
                <a:alpha val="586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883" name="Google Shape;883;p47"/>
          <p:cNvGrpSpPr/>
          <p:nvPr/>
        </p:nvGrpSpPr>
        <p:grpSpPr>
          <a:xfrm>
            <a:off x="1708506" y="1743360"/>
            <a:ext cx="1236734" cy="2431407"/>
            <a:chOff x="4821375" y="1301775"/>
            <a:chExt cx="1557600" cy="3062225"/>
          </a:xfrm>
        </p:grpSpPr>
        <p:sp>
          <p:nvSpPr>
            <p:cNvPr id="884" name="Google Shape;884;p47"/>
            <p:cNvSpPr/>
            <p:nvPr/>
          </p:nvSpPr>
          <p:spPr>
            <a:xfrm>
              <a:off x="482137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RESTful API &amp; </a:t>
              </a:r>
              <a:br>
                <a:rPr lang="en" sz="1200">
                  <a:latin typeface="Roboto"/>
                  <a:ea typeface="Roboto"/>
                  <a:cs typeface="Roboto"/>
                  <a:sym typeface="Roboto"/>
                </a:rPr>
              </a:br>
              <a:r>
                <a:rPr lang="en" sz="1200">
                  <a:latin typeface="Roboto"/>
                  <a:ea typeface="Roboto"/>
                  <a:cs typeface="Roboto"/>
                  <a:sym typeface="Roboto"/>
                </a:rPr>
                <a:t>JSON format</a:t>
              </a:r>
              <a:endParaRPr sz="1200">
                <a:latin typeface="Roboto"/>
                <a:ea typeface="Roboto"/>
                <a:cs typeface="Roboto"/>
                <a:sym typeface="Roboto"/>
              </a:endParaRPr>
            </a:p>
          </p:txBody>
        </p:sp>
        <p:sp>
          <p:nvSpPr>
            <p:cNvPr id="885" name="Google Shape;885;p47"/>
            <p:cNvSpPr/>
            <p:nvPr/>
          </p:nvSpPr>
          <p:spPr>
            <a:xfrm rot="10800000">
              <a:off x="4821375"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4821375"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7" name="Google Shape;887;p47"/>
            <p:cNvSpPr/>
            <p:nvPr/>
          </p:nvSpPr>
          <p:spPr>
            <a:xfrm>
              <a:off x="5154238" y="1301775"/>
              <a:ext cx="891900" cy="8919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5226003" y="1373394"/>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900"/>
            </a:p>
          </p:txBody>
        </p:sp>
      </p:grpSp>
      <p:grpSp>
        <p:nvGrpSpPr>
          <p:cNvPr id="889" name="Google Shape;889;p47"/>
          <p:cNvGrpSpPr/>
          <p:nvPr/>
        </p:nvGrpSpPr>
        <p:grpSpPr>
          <a:xfrm>
            <a:off x="3202823" y="1743419"/>
            <a:ext cx="1236734" cy="2431288"/>
            <a:chOff x="6877488" y="1301925"/>
            <a:chExt cx="1557600" cy="3062075"/>
          </a:xfrm>
        </p:grpSpPr>
        <p:sp>
          <p:nvSpPr>
            <p:cNvPr id="890" name="Google Shape;890;p47"/>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JWT Token for authentication method</a:t>
              </a:r>
              <a:endParaRPr sz="1200">
                <a:latin typeface="Roboto"/>
                <a:ea typeface="Roboto"/>
                <a:cs typeface="Roboto"/>
                <a:sym typeface="Roboto"/>
              </a:endParaRPr>
            </a:p>
          </p:txBody>
        </p:sp>
        <p:sp>
          <p:nvSpPr>
            <p:cNvPr id="891" name="Google Shape;891;p47"/>
            <p:cNvSpPr/>
            <p:nvPr/>
          </p:nvSpPr>
          <p:spPr>
            <a:xfrm rot="10800000">
              <a:off x="6877488"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6877488"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3" name="Google Shape;893;p47"/>
            <p:cNvSpPr/>
            <p:nvPr/>
          </p:nvSpPr>
          <p:spPr>
            <a:xfrm>
              <a:off x="7210500" y="1301925"/>
              <a:ext cx="891600" cy="8916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7282241" y="1373520"/>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03</a:t>
              </a:r>
              <a:endParaRPr sz="800"/>
            </a:p>
          </p:txBody>
        </p:sp>
      </p:grpSp>
      <p:grpSp>
        <p:nvGrpSpPr>
          <p:cNvPr id="895" name="Google Shape;895;p47"/>
          <p:cNvGrpSpPr/>
          <p:nvPr/>
        </p:nvGrpSpPr>
        <p:grpSpPr>
          <a:xfrm>
            <a:off x="648355" y="3732533"/>
            <a:ext cx="339253" cy="318042"/>
            <a:chOff x="4456875" y="2635825"/>
            <a:chExt cx="481825" cy="451700"/>
          </a:xfrm>
        </p:grpSpPr>
        <p:sp>
          <p:nvSpPr>
            <p:cNvPr id="896" name="Google Shape;896;p4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 name="Google Shape;897;p4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 name="Google Shape;898;p4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 name="Google Shape;899;p4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 name="Google Shape;900;p4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 name="Google Shape;901;p4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2" name="Google Shape;902;p47"/>
          <p:cNvGrpSpPr/>
          <p:nvPr/>
        </p:nvGrpSpPr>
        <p:grpSpPr>
          <a:xfrm>
            <a:off x="3667593" y="3717204"/>
            <a:ext cx="307231" cy="348690"/>
            <a:chOff x="2423775" y="3226875"/>
            <a:chExt cx="259925" cy="295000"/>
          </a:xfrm>
        </p:grpSpPr>
        <p:sp>
          <p:nvSpPr>
            <p:cNvPr id="903" name="Google Shape;903;p4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6" name="Google Shape;906;p47"/>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907" name="Google Shape;907;p47"/>
          <p:cNvGrpSpPr/>
          <p:nvPr/>
        </p:nvGrpSpPr>
        <p:grpSpPr>
          <a:xfrm>
            <a:off x="2117586" y="3746850"/>
            <a:ext cx="355668" cy="354695"/>
            <a:chOff x="-2671375" y="3597450"/>
            <a:chExt cx="292250" cy="291450"/>
          </a:xfrm>
        </p:grpSpPr>
        <p:sp>
          <p:nvSpPr>
            <p:cNvPr id="908" name="Google Shape;908;p4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47"/>
          <p:cNvGrpSpPr/>
          <p:nvPr/>
        </p:nvGrpSpPr>
        <p:grpSpPr>
          <a:xfrm>
            <a:off x="5088364" y="3748145"/>
            <a:ext cx="355674" cy="312619"/>
            <a:chOff x="-3030525" y="3973150"/>
            <a:chExt cx="293025" cy="257575"/>
          </a:xfrm>
        </p:grpSpPr>
        <p:sp>
          <p:nvSpPr>
            <p:cNvPr id="911" name="Google Shape;911;p4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47"/>
          <p:cNvGrpSpPr/>
          <p:nvPr/>
        </p:nvGrpSpPr>
        <p:grpSpPr>
          <a:xfrm>
            <a:off x="879800" y="4655565"/>
            <a:ext cx="314841" cy="282465"/>
            <a:chOff x="-30354000" y="3569100"/>
            <a:chExt cx="292250" cy="292225"/>
          </a:xfrm>
        </p:grpSpPr>
        <p:sp>
          <p:nvSpPr>
            <p:cNvPr id="914" name="Google Shape;914;p4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7"/>
          <p:cNvGrpSpPr/>
          <p:nvPr/>
        </p:nvGrpSpPr>
        <p:grpSpPr>
          <a:xfrm>
            <a:off x="2785087" y="4640537"/>
            <a:ext cx="314822" cy="312615"/>
            <a:chOff x="-64781025" y="3361050"/>
            <a:chExt cx="317425" cy="315200"/>
          </a:xfrm>
        </p:grpSpPr>
        <p:sp>
          <p:nvSpPr>
            <p:cNvPr id="921" name="Google Shape;921;p4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47"/>
          <p:cNvGrpSpPr/>
          <p:nvPr/>
        </p:nvGrpSpPr>
        <p:grpSpPr>
          <a:xfrm>
            <a:off x="4227223" y="4653445"/>
            <a:ext cx="309656" cy="287135"/>
            <a:chOff x="6543825" y="3202075"/>
            <a:chExt cx="296975" cy="275350"/>
          </a:xfrm>
        </p:grpSpPr>
        <p:sp>
          <p:nvSpPr>
            <p:cNvPr id="926" name="Google Shape;926;p4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47"/>
          <p:cNvGrpSpPr/>
          <p:nvPr/>
        </p:nvGrpSpPr>
        <p:grpSpPr>
          <a:xfrm>
            <a:off x="6048105" y="4648086"/>
            <a:ext cx="314826" cy="297877"/>
            <a:chOff x="-1592325" y="3957400"/>
            <a:chExt cx="293025" cy="277275"/>
          </a:xfrm>
        </p:grpSpPr>
        <p:sp>
          <p:nvSpPr>
            <p:cNvPr id="934" name="Google Shape;934;p4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8"/>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Agility　　　　　　Small Team　　　　　　Mix of Technology</a:t>
            </a:r>
            <a:endParaRPr b="1" sz="1300">
              <a:solidFill>
                <a:schemeClr val="lt1"/>
              </a:solidFill>
              <a:latin typeface="Source Sans Pro"/>
              <a:ea typeface="Source Sans Pro"/>
              <a:cs typeface="Source Sans Pro"/>
              <a:sym typeface="Source Sans Pro"/>
            </a:endParaRPr>
          </a:p>
        </p:txBody>
      </p:sp>
      <p:sp>
        <p:nvSpPr>
          <p:cNvPr id="943" name="Google Shape;94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944" name="Google Shape;94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945" name="Google Shape;945;p48"/>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946" name="Google Shape;946;p48"/>
          <p:cNvGrpSpPr/>
          <p:nvPr/>
        </p:nvGrpSpPr>
        <p:grpSpPr>
          <a:xfrm>
            <a:off x="199607" y="1743350"/>
            <a:ext cx="1236754" cy="2431427"/>
            <a:chOff x="709100" y="1301750"/>
            <a:chExt cx="1557625" cy="3062250"/>
          </a:xfrm>
        </p:grpSpPr>
        <p:sp>
          <p:nvSpPr>
            <p:cNvPr id="947" name="Google Shape;947;p48"/>
            <p:cNvSpPr/>
            <p:nvPr/>
          </p:nvSpPr>
          <p:spPr>
            <a:xfrm>
              <a:off x="70912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RWD</a:t>
              </a:r>
              <a:br>
                <a:rPr lang="en" sz="1200">
                  <a:latin typeface="Roboto"/>
                  <a:ea typeface="Roboto"/>
                  <a:cs typeface="Roboto"/>
                  <a:sym typeface="Roboto"/>
                </a:rPr>
              </a:br>
              <a:r>
                <a:rPr lang="en" sz="1200">
                  <a:latin typeface="Roboto"/>
                  <a:ea typeface="Roboto"/>
                  <a:cs typeface="Roboto"/>
                  <a:sym typeface="Roboto"/>
                </a:rPr>
                <a:t>(</a:t>
              </a:r>
              <a:r>
                <a:rPr lang="en" sz="1000">
                  <a:latin typeface="Roboto"/>
                  <a:ea typeface="Roboto"/>
                  <a:cs typeface="Roboto"/>
                  <a:sym typeface="Roboto"/>
                </a:rPr>
                <a:t>Responsive Web Design</a:t>
              </a:r>
              <a:r>
                <a:rPr lang="en" sz="1200">
                  <a:latin typeface="Roboto"/>
                  <a:ea typeface="Roboto"/>
                  <a:cs typeface="Roboto"/>
                  <a:sym typeface="Roboto"/>
                </a:rPr>
                <a:t> ) </a:t>
              </a:r>
              <a:br>
                <a:rPr lang="en" sz="1200">
                  <a:latin typeface="Roboto"/>
                  <a:ea typeface="Roboto"/>
                  <a:cs typeface="Roboto"/>
                  <a:sym typeface="Roboto"/>
                </a:rPr>
              </a:br>
              <a:r>
                <a:rPr lang="en" sz="1200">
                  <a:latin typeface="Roboto"/>
                  <a:ea typeface="Roboto"/>
                  <a:cs typeface="Roboto"/>
                  <a:sym typeface="Roboto"/>
                </a:rPr>
                <a:t>Web app</a:t>
              </a:r>
              <a:endParaRPr sz="1200">
                <a:latin typeface="Roboto"/>
                <a:ea typeface="Roboto"/>
                <a:cs typeface="Roboto"/>
                <a:sym typeface="Roboto"/>
              </a:endParaRPr>
            </a:p>
          </p:txBody>
        </p:sp>
        <p:sp>
          <p:nvSpPr>
            <p:cNvPr id="948" name="Google Shape;948;p48"/>
            <p:cNvSpPr/>
            <p:nvPr/>
          </p:nvSpPr>
          <p:spPr>
            <a:xfrm>
              <a:off x="1039575" y="1301750"/>
              <a:ext cx="891900" cy="891900"/>
            </a:xfrm>
            <a:prstGeom prst="octagon">
              <a:avLst>
                <a:gd fmla="val 29289" name="adj"/>
              </a:avLst>
            </a:prstGeom>
            <a:solidFill>
              <a:srgbClr val="FBB831">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1111200" y="1373373"/>
              <a:ext cx="748500" cy="748500"/>
            </a:xfrm>
            <a:prstGeom prst="octagon">
              <a:avLst>
                <a:gd fmla="val 29289"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01</a:t>
              </a:r>
              <a:endParaRPr sz="2100">
                <a:solidFill>
                  <a:srgbClr val="FFFFFF"/>
                </a:solidFill>
                <a:latin typeface="Fira Sans Extra Condensed Medium"/>
                <a:ea typeface="Fira Sans Extra Condensed Medium"/>
                <a:cs typeface="Fira Sans Extra Condensed Medium"/>
                <a:sym typeface="Fira Sans Extra Condensed Medium"/>
              </a:endParaRPr>
            </a:p>
          </p:txBody>
        </p:sp>
        <p:sp>
          <p:nvSpPr>
            <p:cNvPr id="950" name="Google Shape;950;p48"/>
            <p:cNvSpPr/>
            <p:nvPr/>
          </p:nvSpPr>
          <p:spPr>
            <a:xfrm rot="10800000">
              <a:off x="709100" y="3704300"/>
              <a:ext cx="1557600" cy="659700"/>
            </a:xfrm>
            <a:prstGeom prst="snip2SameRect">
              <a:avLst>
                <a:gd fmla="val 50000" name="adj1"/>
                <a:gd fmla="val 0" name="adj2"/>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709125" y="3587292"/>
              <a:ext cx="1557600" cy="117000"/>
            </a:xfrm>
            <a:prstGeom prst="rect">
              <a:avLst/>
            </a:prstGeom>
            <a:solidFill>
              <a:srgbClr val="FBB831">
                <a:alpha val="586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952" name="Google Shape;952;p48"/>
          <p:cNvGrpSpPr/>
          <p:nvPr/>
        </p:nvGrpSpPr>
        <p:grpSpPr>
          <a:xfrm>
            <a:off x="1708506" y="1743360"/>
            <a:ext cx="1236734" cy="2431407"/>
            <a:chOff x="4821375" y="1301775"/>
            <a:chExt cx="1557600" cy="3062225"/>
          </a:xfrm>
        </p:grpSpPr>
        <p:sp>
          <p:nvSpPr>
            <p:cNvPr id="953" name="Google Shape;953;p48"/>
            <p:cNvSpPr/>
            <p:nvPr/>
          </p:nvSpPr>
          <p:spPr>
            <a:xfrm>
              <a:off x="482137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RESTful API &amp; </a:t>
              </a:r>
              <a:br>
                <a:rPr lang="en" sz="1200">
                  <a:latin typeface="Roboto"/>
                  <a:ea typeface="Roboto"/>
                  <a:cs typeface="Roboto"/>
                  <a:sym typeface="Roboto"/>
                </a:rPr>
              </a:br>
              <a:r>
                <a:rPr lang="en" sz="1200">
                  <a:latin typeface="Roboto"/>
                  <a:ea typeface="Roboto"/>
                  <a:cs typeface="Roboto"/>
                  <a:sym typeface="Roboto"/>
                </a:rPr>
                <a:t>JSON format</a:t>
              </a:r>
              <a:endParaRPr sz="1200">
                <a:latin typeface="Roboto"/>
                <a:ea typeface="Roboto"/>
                <a:cs typeface="Roboto"/>
                <a:sym typeface="Roboto"/>
              </a:endParaRPr>
            </a:p>
          </p:txBody>
        </p:sp>
        <p:sp>
          <p:nvSpPr>
            <p:cNvPr id="954" name="Google Shape;954;p48"/>
            <p:cNvSpPr/>
            <p:nvPr/>
          </p:nvSpPr>
          <p:spPr>
            <a:xfrm rot="10800000">
              <a:off x="4821375"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8"/>
            <p:cNvSpPr/>
            <p:nvPr/>
          </p:nvSpPr>
          <p:spPr>
            <a:xfrm>
              <a:off x="4821375"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6" name="Google Shape;956;p48"/>
            <p:cNvSpPr/>
            <p:nvPr/>
          </p:nvSpPr>
          <p:spPr>
            <a:xfrm>
              <a:off x="5154238" y="1301775"/>
              <a:ext cx="891900" cy="8919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5226003" y="1373394"/>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900"/>
            </a:p>
          </p:txBody>
        </p:sp>
      </p:grpSp>
      <p:grpSp>
        <p:nvGrpSpPr>
          <p:cNvPr id="958" name="Google Shape;958;p48"/>
          <p:cNvGrpSpPr/>
          <p:nvPr/>
        </p:nvGrpSpPr>
        <p:grpSpPr>
          <a:xfrm>
            <a:off x="3202823" y="1743419"/>
            <a:ext cx="1236734" cy="2431288"/>
            <a:chOff x="6877488" y="1301925"/>
            <a:chExt cx="1557600" cy="3062075"/>
          </a:xfrm>
        </p:grpSpPr>
        <p:sp>
          <p:nvSpPr>
            <p:cNvPr id="959" name="Google Shape;959;p48"/>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JWT Token for authentication method</a:t>
              </a:r>
              <a:endParaRPr sz="1200">
                <a:latin typeface="Roboto"/>
                <a:ea typeface="Roboto"/>
                <a:cs typeface="Roboto"/>
                <a:sym typeface="Roboto"/>
              </a:endParaRPr>
            </a:p>
          </p:txBody>
        </p:sp>
        <p:sp>
          <p:nvSpPr>
            <p:cNvPr id="960" name="Google Shape;960;p48"/>
            <p:cNvSpPr/>
            <p:nvPr/>
          </p:nvSpPr>
          <p:spPr>
            <a:xfrm rot="10800000">
              <a:off x="6877488"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6877488"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2" name="Google Shape;962;p48"/>
            <p:cNvSpPr/>
            <p:nvPr/>
          </p:nvSpPr>
          <p:spPr>
            <a:xfrm>
              <a:off x="7210500" y="1301925"/>
              <a:ext cx="891600" cy="8916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7282241" y="1373520"/>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03</a:t>
              </a:r>
              <a:endParaRPr sz="800"/>
            </a:p>
          </p:txBody>
        </p:sp>
      </p:grpSp>
      <p:grpSp>
        <p:nvGrpSpPr>
          <p:cNvPr id="964" name="Google Shape;964;p48"/>
          <p:cNvGrpSpPr/>
          <p:nvPr/>
        </p:nvGrpSpPr>
        <p:grpSpPr>
          <a:xfrm>
            <a:off x="4680965" y="1743144"/>
            <a:ext cx="1236734" cy="2431288"/>
            <a:chOff x="6877488" y="1301925"/>
            <a:chExt cx="1557600" cy="3062075"/>
          </a:xfrm>
        </p:grpSpPr>
        <p:sp>
          <p:nvSpPr>
            <p:cNvPr id="965" name="Google Shape;965;p48"/>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Backend: Express &amp; Flask &amp;</a:t>
              </a:r>
              <a:br>
                <a:rPr lang="en" sz="1200">
                  <a:latin typeface="Roboto"/>
                  <a:ea typeface="Roboto"/>
                  <a:cs typeface="Roboto"/>
                  <a:sym typeface="Roboto"/>
                </a:rPr>
              </a:br>
              <a:r>
                <a:rPr lang="en" sz="1200">
                  <a:latin typeface="Roboto"/>
                  <a:ea typeface="Roboto"/>
                  <a:cs typeface="Roboto"/>
                  <a:sym typeface="Roboto"/>
                </a:rPr>
                <a:t>Frontend: Reactjs</a:t>
              </a:r>
              <a:endParaRPr sz="1200">
                <a:latin typeface="Roboto"/>
                <a:ea typeface="Roboto"/>
                <a:cs typeface="Roboto"/>
                <a:sym typeface="Roboto"/>
              </a:endParaRPr>
            </a:p>
          </p:txBody>
        </p:sp>
        <p:sp>
          <p:nvSpPr>
            <p:cNvPr id="966" name="Google Shape;966;p48"/>
            <p:cNvSpPr/>
            <p:nvPr/>
          </p:nvSpPr>
          <p:spPr>
            <a:xfrm rot="10800000">
              <a:off x="6877488" y="3704300"/>
              <a:ext cx="1557600" cy="659700"/>
            </a:xfrm>
            <a:prstGeom prst="snip2SameRect">
              <a:avLst>
                <a:gd fmla="val 50000" name="adj1"/>
                <a:gd fmla="val 0" name="adj2"/>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6877488" y="3587292"/>
              <a:ext cx="1557600" cy="1170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8" name="Google Shape;968;p48"/>
            <p:cNvSpPr/>
            <p:nvPr/>
          </p:nvSpPr>
          <p:spPr>
            <a:xfrm>
              <a:off x="7210500" y="1301925"/>
              <a:ext cx="891600" cy="891600"/>
            </a:xfrm>
            <a:prstGeom prst="octagon">
              <a:avLst>
                <a:gd fmla="val 29289"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7282241" y="1373520"/>
              <a:ext cx="748200" cy="748200"/>
            </a:xfrm>
            <a:prstGeom prst="octagon">
              <a:avLst>
                <a:gd fmla="val 29289" name="adj"/>
              </a:avLst>
            </a:prstGeom>
            <a:solidFill>
              <a:srgbClr val="00C3B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04</a:t>
              </a:r>
              <a:endParaRPr sz="800"/>
            </a:p>
          </p:txBody>
        </p:sp>
      </p:grpSp>
      <p:grpSp>
        <p:nvGrpSpPr>
          <p:cNvPr id="970" name="Google Shape;970;p48"/>
          <p:cNvGrpSpPr/>
          <p:nvPr/>
        </p:nvGrpSpPr>
        <p:grpSpPr>
          <a:xfrm>
            <a:off x="648355" y="3732533"/>
            <a:ext cx="339253" cy="318042"/>
            <a:chOff x="4456875" y="2635825"/>
            <a:chExt cx="481825" cy="451700"/>
          </a:xfrm>
        </p:grpSpPr>
        <p:sp>
          <p:nvSpPr>
            <p:cNvPr id="971" name="Google Shape;971;p4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 name="Google Shape;972;p4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 name="Google Shape;973;p4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 name="Google Shape;974;p4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 name="Google Shape;975;p4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 name="Google Shape;976;p4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7" name="Google Shape;977;p48"/>
          <p:cNvGrpSpPr/>
          <p:nvPr/>
        </p:nvGrpSpPr>
        <p:grpSpPr>
          <a:xfrm>
            <a:off x="3667593" y="3717204"/>
            <a:ext cx="307231" cy="348690"/>
            <a:chOff x="2423775" y="3226875"/>
            <a:chExt cx="259925" cy="295000"/>
          </a:xfrm>
        </p:grpSpPr>
        <p:sp>
          <p:nvSpPr>
            <p:cNvPr id="978" name="Google Shape;978;p4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1" name="Google Shape;981;p48"/>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982" name="Google Shape;982;p48"/>
          <p:cNvGrpSpPr/>
          <p:nvPr/>
        </p:nvGrpSpPr>
        <p:grpSpPr>
          <a:xfrm>
            <a:off x="2117586" y="3746850"/>
            <a:ext cx="355668" cy="354695"/>
            <a:chOff x="-2671375" y="3597450"/>
            <a:chExt cx="292250" cy="291450"/>
          </a:xfrm>
        </p:grpSpPr>
        <p:sp>
          <p:nvSpPr>
            <p:cNvPr id="983" name="Google Shape;983;p4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48"/>
          <p:cNvGrpSpPr/>
          <p:nvPr/>
        </p:nvGrpSpPr>
        <p:grpSpPr>
          <a:xfrm>
            <a:off x="5088364" y="3748145"/>
            <a:ext cx="355674" cy="312619"/>
            <a:chOff x="-3030525" y="3973150"/>
            <a:chExt cx="293025" cy="257575"/>
          </a:xfrm>
        </p:grpSpPr>
        <p:sp>
          <p:nvSpPr>
            <p:cNvPr id="986" name="Google Shape;986;p4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8"/>
          <p:cNvGrpSpPr/>
          <p:nvPr/>
        </p:nvGrpSpPr>
        <p:grpSpPr>
          <a:xfrm>
            <a:off x="879800" y="4655565"/>
            <a:ext cx="314841" cy="282465"/>
            <a:chOff x="-30354000" y="3569100"/>
            <a:chExt cx="292250" cy="292225"/>
          </a:xfrm>
        </p:grpSpPr>
        <p:sp>
          <p:nvSpPr>
            <p:cNvPr id="989" name="Google Shape;989;p4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48"/>
          <p:cNvGrpSpPr/>
          <p:nvPr/>
        </p:nvGrpSpPr>
        <p:grpSpPr>
          <a:xfrm>
            <a:off x="2785087" y="4640537"/>
            <a:ext cx="314822" cy="312615"/>
            <a:chOff x="-64781025" y="3361050"/>
            <a:chExt cx="317425" cy="315200"/>
          </a:xfrm>
        </p:grpSpPr>
        <p:sp>
          <p:nvSpPr>
            <p:cNvPr id="996" name="Google Shape;996;p4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48"/>
          <p:cNvGrpSpPr/>
          <p:nvPr/>
        </p:nvGrpSpPr>
        <p:grpSpPr>
          <a:xfrm>
            <a:off x="4227223" y="4653445"/>
            <a:ext cx="309656" cy="287135"/>
            <a:chOff x="6543825" y="3202075"/>
            <a:chExt cx="296975" cy="275350"/>
          </a:xfrm>
        </p:grpSpPr>
        <p:sp>
          <p:nvSpPr>
            <p:cNvPr id="1001" name="Google Shape;1001;p4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8"/>
          <p:cNvGrpSpPr/>
          <p:nvPr/>
        </p:nvGrpSpPr>
        <p:grpSpPr>
          <a:xfrm>
            <a:off x="6048105" y="4648086"/>
            <a:ext cx="314826" cy="297877"/>
            <a:chOff x="-1592325" y="3957400"/>
            <a:chExt cx="293025" cy="277275"/>
          </a:xfrm>
        </p:grpSpPr>
        <p:sp>
          <p:nvSpPr>
            <p:cNvPr id="1009" name="Google Shape;1009;p4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49"/>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Agility　　　　　　Small Team　　　　　　Mix of Technology</a:t>
            </a:r>
            <a:endParaRPr b="1" sz="1300">
              <a:solidFill>
                <a:schemeClr val="lt1"/>
              </a:solidFill>
              <a:latin typeface="Source Sans Pro"/>
              <a:ea typeface="Source Sans Pro"/>
              <a:cs typeface="Source Sans Pro"/>
              <a:sym typeface="Source Sans Pro"/>
            </a:endParaRPr>
          </a:p>
        </p:txBody>
      </p:sp>
      <p:sp>
        <p:nvSpPr>
          <p:cNvPr id="1018" name="Google Shape;10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1019" name="Google Shape;1019;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1020" name="Google Shape;1020;p49"/>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1021" name="Google Shape;1021;p49"/>
          <p:cNvGrpSpPr/>
          <p:nvPr/>
        </p:nvGrpSpPr>
        <p:grpSpPr>
          <a:xfrm>
            <a:off x="199607" y="1743350"/>
            <a:ext cx="1236754" cy="2431427"/>
            <a:chOff x="709100" y="1301750"/>
            <a:chExt cx="1557625" cy="3062250"/>
          </a:xfrm>
        </p:grpSpPr>
        <p:sp>
          <p:nvSpPr>
            <p:cNvPr id="1022" name="Google Shape;1022;p49"/>
            <p:cNvSpPr/>
            <p:nvPr/>
          </p:nvSpPr>
          <p:spPr>
            <a:xfrm>
              <a:off x="70912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RWD</a:t>
              </a:r>
              <a:br>
                <a:rPr lang="en" sz="1200">
                  <a:latin typeface="Roboto"/>
                  <a:ea typeface="Roboto"/>
                  <a:cs typeface="Roboto"/>
                  <a:sym typeface="Roboto"/>
                </a:rPr>
              </a:br>
              <a:r>
                <a:rPr lang="en" sz="1200">
                  <a:latin typeface="Roboto"/>
                  <a:ea typeface="Roboto"/>
                  <a:cs typeface="Roboto"/>
                  <a:sym typeface="Roboto"/>
                </a:rPr>
                <a:t>(</a:t>
              </a:r>
              <a:r>
                <a:rPr lang="en" sz="1000">
                  <a:latin typeface="Roboto"/>
                  <a:ea typeface="Roboto"/>
                  <a:cs typeface="Roboto"/>
                  <a:sym typeface="Roboto"/>
                </a:rPr>
                <a:t>Responsive Web Design</a:t>
              </a:r>
              <a:r>
                <a:rPr lang="en" sz="1200">
                  <a:latin typeface="Roboto"/>
                  <a:ea typeface="Roboto"/>
                  <a:cs typeface="Roboto"/>
                  <a:sym typeface="Roboto"/>
                </a:rPr>
                <a:t> ) </a:t>
              </a:r>
              <a:br>
                <a:rPr lang="en" sz="1200">
                  <a:latin typeface="Roboto"/>
                  <a:ea typeface="Roboto"/>
                  <a:cs typeface="Roboto"/>
                  <a:sym typeface="Roboto"/>
                </a:rPr>
              </a:br>
              <a:r>
                <a:rPr lang="en" sz="1200">
                  <a:latin typeface="Roboto"/>
                  <a:ea typeface="Roboto"/>
                  <a:cs typeface="Roboto"/>
                  <a:sym typeface="Roboto"/>
                </a:rPr>
                <a:t>Web app</a:t>
              </a:r>
              <a:endParaRPr sz="1200">
                <a:latin typeface="Roboto"/>
                <a:ea typeface="Roboto"/>
                <a:cs typeface="Roboto"/>
                <a:sym typeface="Roboto"/>
              </a:endParaRPr>
            </a:p>
          </p:txBody>
        </p:sp>
        <p:sp>
          <p:nvSpPr>
            <p:cNvPr id="1023" name="Google Shape;1023;p49"/>
            <p:cNvSpPr/>
            <p:nvPr/>
          </p:nvSpPr>
          <p:spPr>
            <a:xfrm>
              <a:off x="1039575" y="1301750"/>
              <a:ext cx="891900" cy="891900"/>
            </a:xfrm>
            <a:prstGeom prst="octagon">
              <a:avLst>
                <a:gd fmla="val 29289" name="adj"/>
              </a:avLst>
            </a:prstGeom>
            <a:solidFill>
              <a:srgbClr val="FBB831">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1111200" y="1373373"/>
              <a:ext cx="748500" cy="748500"/>
            </a:xfrm>
            <a:prstGeom prst="octagon">
              <a:avLst>
                <a:gd fmla="val 29289"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01</a:t>
              </a:r>
              <a:endParaRPr sz="2100">
                <a:solidFill>
                  <a:srgbClr val="FFFFFF"/>
                </a:solidFill>
                <a:latin typeface="Fira Sans Extra Condensed Medium"/>
                <a:ea typeface="Fira Sans Extra Condensed Medium"/>
                <a:cs typeface="Fira Sans Extra Condensed Medium"/>
                <a:sym typeface="Fira Sans Extra Condensed Medium"/>
              </a:endParaRPr>
            </a:p>
          </p:txBody>
        </p:sp>
        <p:sp>
          <p:nvSpPr>
            <p:cNvPr id="1025" name="Google Shape;1025;p49"/>
            <p:cNvSpPr/>
            <p:nvPr/>
          </p:nvSpPr>
          <p:spPr>
            <a:xfrm rot="10800000">
              <a:off x="709100" y="3704300"/>
              <a:ext cx="1557600" cy="659700"/>
            </a:xfrm>
            <a:prstGeom prst="snip2SameRect">
              <a:avLst>
                <a:gd fmla="val 50000" name="adj1"/>
                <a:gd fmla="val 0" name="adj2"/>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709125" y="3587292"/>
              <a:ext cx="1557600" cy="117000"/>
            </a:xfrm>
            <a:prstGeom prst="rect">
              <a:avLst/>
            </a:prstGeom>
            <a:solidFill>
              <a:srgbClr val="FBB831">
                <a:alpha val="586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027" name="Google Shape;1027;p49"/>
          <p:cNvGrpSpPr/>
          <p:nvPr/>
        </p:nvGrpSpPr>
        <p:grpSpPr>
          <a:xfrm>
            <a:off x="1708506" y="1743360"/>
            <a:ext cx="1236734" cy="2431407"/>
            <a:chOff x="4821375" y="1301775"/>
            <a:chExt cx="1557600" cy="3062225"/>
          </a:xfrm>
        </p:grpSpPr>
        <p:sp>
          <p:nvSpPr>
            <p:cNvPr id="1028" name="Google Shape;1028;p49"/>
            <p:cNvSpPr/>
            <p:nvPr/>
          </p:nvSpPr>
          <p:spPr>
            <a:xfrm>
              <a:off x="482137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RESTful API &amp; </a:t>
              </a:r>
              <a:br>
                <a:rPr lang="en" sz="1200">
                  <a:latin typeface="Roboto"/>
                  <a:ea typeface="Roboto"/>
                  <a:cs typeface="Roboto"/>
                  <a:sym typeface="Roboto"/>
                </a:rPr>
              </a:br>
              <a:r>
                <a:rPr lang="en" sz="1200">
                  <a:latin typeface="Roboto"/>
                  <a:ea typeface="Roboto"/>
                  <a:cs typeface="Roboto"/>
                  <a:sym typeface="Roboto"/>
                </a:rPr>
                <a:t>JSON format</a:t>
              </a:r>
              <a:endParaRPr sz="1200">
                <a:latin typeface="Roboto"/>
                <a:ea typeface="Roboto"/>
                <a:cs typeface="Roboto"/>
                <a:sym typeface="Roboto"/>
              </a:endParaRPr>
            </a:p>
          </p:txBody>
        </p:sp>
        <p:sp>
          <p:nvSpPr>
            <p:cNvPr id="1029" name="Google Shape;1029;p49"/>
            <p:cNvSpPr/>
            <p:nvPr/>
          </p:nvSpPr>
          <p:spPr>
            <a:xfrm rot="10800000">
              <a:off x="4821375"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4821375"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1" name="Google Shape;1031;p49"/>
            <p:cNvSpPr/>
            <p:nvPr/>
          </p:nvSpPr>
          <p:spPr>
            <a:xfrm>
              <a:off x="5154238" y="1301775"/>
              <a:ext cx="891900" cy="8919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5226003" y="1373394"/>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900"/>
            </a:p>
          </p:txBody>
        </p:sp>
      </p:grpSp>
      <p:grpSp>
        <p:nvGrpSpPr>
          <p:cNvPr id="1033" name="Google Shape;1033;p49"/>
          <p:cNvGrpSpPr/>
          <p:nvPr/>
        </p:nvGrpSpPr>
        <p:grpSpPr>
          <a:xfrm>
            <a:off x="6159119" y="1743144"/>
            <a:ext cx="1236754" cy="2431288"/>
            <a:chOff x="2765238" y="1301925"/>
            <a:chExt cx="1557625" cy="3062075"/>
          </a:xfrm>
        </p:grpSpPr>
        <p:sp>
          <p:nvSpPr>
            <p:cNvPr id="1034" name="Google Shape;1034;p49"/>
            <p:cNvSpPr/>
            <p:nvPr/>
          </p:nvSpPr>
          <p:spPr>
            <a:xfrm>
              <a:off x="2765263"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100">
                  <a:latin typeface="Roboto"/>
                  <a:ea typeface="Roboto"/>
                  <a:cs typeface="Roboto"/>
                  <a:sym typeface="Roboto"/>
                </a:rPr>
                <a:t>Microservice architecture &amp; </a:t>
              </a:r>
              <a:br>
                <a:rPr lang="en" sz="1100">
                  <a:latin typeface="Roboto"/>
                  <a:ea typeface="Roboto"/>
                  <a:cs typeface="Roboto"/>
                  <a:sym typeface="Roboto"/>
                </a:rPr>
              </a:br>
              <a:r>
                <a:rPr lang="en" sz="1100">
                  <a:latin typeface="Roboto"/>
                  <a:ea typeface="Roboto"/>
                  <a:cs typeface="Roboto"/>
                  <a:sym typeface="Roboto"/>
                </a:rPr>
                <a:t>API gateway</a:t>
              </a:r>
              <a:br>
                <a:rPr lang="en" sz="1100">
                  <a:latin typeface="Roboto"/>
                  <a:ea typeface="Roboto"/>
                  <a:cs typeface="Roboto"/>
                  <a:sym typeface="Roboto"/>
                </a:rPr>
              </a:br>
              <a:endParaRPr sz="1100">
                <a:latin typeface="Roboto"/>
                <a:ea typeface="Roboto"/>
                <a:cs typeface="Roboto"/>
                <a:sym typeface="Roboto"/>
              </a:endParaRPr>
            </a:p>
          </p:txBody>
        </p:sp>
        <p:sp>
          <p:nvSpPr>
            <p:cNvPr id="1035" name="Google Shape;1035;p49"/>
            <p:cNvSpPr/>
            <p:nvPr/>
          </p:nvSpPr>
          <p:spPr>
            <a:xfrm rot="10800000">
              <a:off x="2765238" y="3704300"/>
              <a:ext cx="1557600" cy="659700"/>
            </a:xfrm>
            <a:prstGeom prst="snip2SameRect">
              <a:avLst>
                <a:gd fmla="val 50000" name="adj1"/>
                <a:gd fmla="val 0" name="adj2"/>
              </a:avLst>
            </a:pr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2765263" y="3587292"/>
              <a:ext cx="1557600" cy="1170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7" name="Google Shape;1037;p49"/>
            <p:cNvSpPr/>
            <p:nvPr/>
          </p:nvSpPr>
          <p:spPr>
            <a:xfrm>
              <a:off x="3098263" y="1301925"/>
              <a:ext cx="891600" cy="891600"/>
            </a:xfrm>
            <a:prstGeom prst="octagon">
              <a:avLst>
                <a:gd fmla="val 29289"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3169859" y="1373520"/>
              <a:ext cx="747900" cy="747900"/>
            </a:xfrm>
            <a:prstGeom prst="octagon">
              <a:avLst>
                <a:gd fmla="val 29289" name="adj"/>
              </a:avLst>
            </a:pr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05</a:t>
              </a:r>
              <a:endParaRPr sz="800"/>
            </a:p>
          </p:txBody>
        </p:sp>
      </p:grpSp>
      <p:grpSp>
        <p:nvGrpSpPr>
          <p:cNvPr id="1039" name="Google Shape;1039;p49"/>
          <p:cNvGrpSpPr/>
          <p:nvPr/>
        </p:nvGrpSpPr>
        <p:grpSpPr>
          <a:xfrm>
            <a:off x="3202823" y="1743419"/>
            <a:ext cx="1236734" cy="2431288"/>
            <a:chOff x="6877488" y="1301925"/>
            <a:chExt cx="1557600" cy="3062075"/>
          </a:xfrm>
        </p:grpSpPr>
        <p:sp>
          <p:nvSpPr>
            <p:cNvPr id="1040" name="Google Shape;1040;p49"/>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JWT Token for authentication method</a:t>
              </a:r>
              <a:endParaRPr sz="1200">
                <a:latin typeface="Roboto"/>
                <a:ea typeface="Roboto"/>
                <a:cs typeface="Roboto"/>
                <a:sym typeface="Roboto"/>
              </a:endParaRPr>
            </a:p>
          </p:txBody>
        </p:sp>
        <p:sp>
          <p:nvSpPr>
            <p:cNvPr id="1041" name="Google Shape;1041;p49"/>
            <p:cNvSpPr/>
            <p:nvPr/>
          </p:nvSpPr>
          <p:spPr>
            <a:xfrm rot="10800000">
              <a:off x="6877488"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6877488"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3" name="Google Shape;1043;p49"/>
            <p:cNvSpPr/>
            <p:nvPr/>
          </p:nvSpPr>
          <p:spPr>
            <a:xfrm>
              <a:off x="7210500" y="1301925"/>
              <a:ext cx="891600" cy="8916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7282241" y="1373520"/>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03</a:t>
              </a:r>
              <a:endParaRPr sz="800"/>
            </a:p>
          </p:txBody>
        </p:sp>
      </p:grpSp>
      <p:grpSp>
        <p:nvGrpSpPr>
          <p:cNvPr id="1045" name="Google Shape;1045;p49"/>
          <p:cNvGrpSpPr/>
          <p:nvPr/>
        </p:nvGrpSpPr>
        <p:grpSpPr>
          <a:xfrm>
            <a:off x="4680965" y="1743144"/>
            <a:ext cx="1236734" cy="2431288"/>
            <a:chOff x="6877488" y="1301925"/>
            <a:chExt cx="1557600" cy="3062075"/>
          </a:xfrm>
        </p:grpSpPr>
        <p:sp>
          <p:nvSpPr>
            <p:cNvPr id="1046" name="Google Shape;1046;p49"/>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Backend: Express &amp; Flask &amp;</a:t>
              </a:r>
              <a:br>
                <a:rPr lang="en" sz="1200">
                  <a:latin typeface="Roboto"/>
                  <a:ea typeface="Roboto"/>
                  <a:cs typeface="Roboto"/>
                  <a:sym typeface="Roboto"/>
                </a:rPr>
              </a:br>
              <a:r>
                <a:rPr lang="en" sz="1200">
                  <a:latin typeface="Roboto"/>
                  <a:ea typeface="Roboto"/>
                  <a:cs typeface="Roboto"/>
                  <a:sym typeface="Roboto"/>
                </a:rPr>
                <a:t>Frontend: Reactjs</a:t>
              </a:r>
              <a:endParaRPr sz="1200">
                <a:latin typeface="Roboto"/>
                <a:ea typeface="Roboto"/>
                <a:cs typeface="Roboto"/>
                <a:sym typeface="Roboto"/>
              </a:endParaRPr>
            </a:p>
          </p:txBody>
        </p:sp>
        <p:sp>
          <p:nvSpPr>
            <p:cNvPr id="1047" name="Google Shape;1047;p49"/>
            <p:cNvSpPr/>
            <p:nvPr/>
          </p:nvSpPr>
          <p:spPr>
            <a:xfrm rot="10800000">
              <a:off x="6877488" y="3704300"/>
              <a:ext cx="1557600" cy="659700"/>
            </a:xfrm>
            <a:prstGeom prst="snip2SameRect">
              <a:avLst>
                <a:gd fmla="val 50000" name="adj1"/>
                <a:gd fmla="val 0" name="adj2"/>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6877488" y="3587292"/>
              <a:ext cx="1557600" cy="1170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9" name="Google Shape;1049;p49"/>
            <p:cNvSpPr/>
            <p:nvPr/>
          </p:nvSpPr>
          <p:spPr>
            <a:xfrm>
              <a:off x="7210500" y="1301925"/>
              <a:ext cx="891600" cy="891600"/>
            </a:xfrm>
            <a:prstGeom prst="octagon">
              <a:avLst>
                <a:gd fmla="val 29289"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7282241" y="1373520"/>
              <a:ext cx="748200" cy="748200"/>
            </a:xfrm>
            <a:prstGeom prst="octagon">
              <a:avLst>
                <a:gd fmla="val 29289" name="adj"/>
              </a:avLst>
            </a:prstGeom>
            <a:solidFill>
              <a:srgbClr val="00C3B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04</a:t>
              </a:r>
              <a:endParaRPr sz="800"/>
            </a:p>
          </p:txBody>
        </p:sp>
      </p:grpSp>
      <p:grpSp>
        <p:nvGrpSpPr>
          <p:cNvPr id="1051" name="Google Shape;1051;p49"/>
          <p:cNvGrpSpPr/>
          <p:nvPr/>
        </p:nvGrpSpPr>
        <p:grpSpPr>
          <a:xfrm>
            <a:off x="648355" y="3732533"/>
            <a:ext cx="339253" cy="318042"/>
            <a:chOff x="4456875" y="2635825"/>
            <a:chExt cx="481825" cy="451700"/>
          </a:xfrm>
        </p:grpSpPr>
        <p:sp>
          <p:nvSpPr>
            <p:cNvPr id="1052" name="Google Shape;1052;p4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3" name="Google Shape;1053;p4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4" name="Google Shape;1054;p4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5" name="Google Shape;1055;p4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6" name="Google Shape;1056;p4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7" name="Google Shape;1057;p4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58" name="Google Shape;1058;p49"/>
          <p:cNvGrpSpPr/>
          <p:nvPr/>
        </p:nvGrpSpPr>
        <p:grpSpPr>
          <a:xfrm>
            <a:off x="3667593" y="3717204"/>
            <a:ext cx="307231" cy="348690"/>
            <a:chOff x="2423775" y="3226875"/>
            <a:chExt cx="259925" cy="295000"/>
          </a:xfrm>
        </p:grpSpPr>
        <p:sp>
          <p:nvSpPr>
            <p:cNvPr id="1059" name="Google Shape;1059;p4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2" name="Google Shape;1062;p49"/>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1063" name="Google Shape;1063;p49"/>
          <p:cNvGrpSpPr/>
          <p:nvPr/>
        </p:nvGrpSpPr>
        <p:grpSpPr>
          <a:xfrm>
            <a:off x="2117586" y="3746850"/>
            <a:ext cx="355668" cy="354695"/>
            <a:chOff x="-2671375" y="3597450"/>
            <a:chExt cx="292250" cy="291450"/>
          </a:xfrm>
        </p:grpSpPr>
        <p:sp>
          <p:nvSpPr>
            <p:cNvPr id="1064" name="Google Shape;1064;p4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9"/>
          <p:cNvGrpSpPr/>
          <p:nvPr/>
        </p:nvGrpSpPr>
        <p:grpSpPr>
          <a:xfrm>
            <a:off x="5088364" y="3748145"/>
            <a:ext cx="355674" cy="312619"/>
            <a:chOff x="-3030525" y="3973150"/>
            <a:chExt cx="293025" cy="257575"/>
          </a:xfrm>
        </p:grpSpPr>
        <p:sp>
          <p:nvSpPr>
            <p:cNvPr id="1067" name="Google Shape;1067;p4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49"/>
          <p:cNvGrpSpPr/>
          <p:nvPr/>
        </p:nvGrpSpPr>
        <p:grpSpPr>
          <a:xfrm>
            <a:off x="879800" y="4655565"/>
            <a:ext cx="314841" cy="282465"/>
            <a:chOff x="-30354000" y="3569100"/>
            <a:chExt cx="292250" cy="292225"/>
          </a:xfrm>
        </p:grpSpPr>
        <p:sp>
          <p:nvSpPr>
            <p:cNvPr id="1070" name="Google Shape;1070;p4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49"/>
          <p:cNvGrpSpPr/>
          <p:nvPr/>
        </p:nvGrpSpPr>
        <p:grpSpPr>
          <a:xfrm>
            <a:off x="2785087" y="4640537"/>
            <a:ext cx="314822" cy="312615"/>
            <a:chOff x="-64781025" y="3361050"/>
            <a:chExt cx="317425" cy="315200"/>
          </a:xfrm>
        </p:grpSpPr>
        <p:sp>
          <p:nvSpPr>
            <p:cNvPr id="1077" name="Google Shape;1077;p4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49"/>
          <p:cNvGrpSpPr/>
          <p:nvPr/>
        </p:nvGrpSpPr>
        <p:grpSpPr>
          <a:xfrm>
            <a:off x="4227223" y="4653445"/>
            <a:ext cx="309656" cy="287135"/>
            <a:chOff x="6543825" y="3202075"/>
            <a:chExt cx="296975" cy="275350"/>
          </a:xfrm>
        </p:grpSpPr>
        <p:sp>
          <p:nvSpPr>
            <p:cNvPr id="1082" name="Google Shape;1082;p4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49"/>
          <p:cNvGrpSpPr/>
          <p:nvPr/>
        </p:nvGrpSpPr>
        <p:grpSpPr>
          <a:xfrm>
            <a:off x="6048105" y="4648086"/>
            <a:ext cx="314826" cy="297877"/>
            <a:chOff x="-1592325" y="3957400"/>
            <a:chExt cx="293025" cy="277275"/>
          </a:xfrm>
        </p:grpSpPr>
        <p:sp>
          <p:nvSpPr>
            <p:cNvPr id="1090" name="Google Shape;1090;p4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4" name="Google Shape;1094;p49"/>
          <p:cNvPicPr preferRelativeResize="0"/>
          <p:nvPr/>
        </p:nvPicPr>
        <p:blipFill>
          <a:blip r:embed="rId4">
            <a:alphaModFix/>
          </a:blip>
          <a:stretch>
            <a:fillRect/>
          </a:stretch>
        </p:blipFill>
        <p:spPr>
          <a:xfrm>
            <a:off x="6446850" y="3625549"/>
            <a:ext cx="633425" cy="57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50"/>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User Friendly　　　　　　Agility　　　　　　Small Team　　　　　　Mix of Technology</a:t>
            </a:r>
            <a:endParaRPr b="1" sz="1300">
              <a:solidFill>
                <a:schemeClr val="lt1"/>
              </a:solidFill>
              <a:latin typeface="Source Sans Pro"/>
              <a:ea typeface="Source Sans Pro"/>
              <a:cs typeface="Source Sans Pro"/>
              <a:sym typeface="Source Sans Pro"/>
            </a:endParaRPr>
          </a:p>
        </p:txBody>
      </p:sp>
      <p:sp>
        <p:nvSpPr>
          <p:cNvPr id="1100" name="Google Shape;110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1101" name="Google Shape;1101;p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1102" name="Google Shape;1102;p50"/>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1103" name="Google Shape;1103;p50"/>
          <p:cNvGrpSpPr/>
          <p:nvPr/>
        </p:nvGrpSpPr>
        <p:grpSpPr>
          <a:xfrm>
            <a:off x="199607" y="1743350"/>
            <a:ext cx="1236754" cy="2431427"/>
            <a:chOff x="709100" y="1301750"/>
            <a:chExt cx="1557625" cy="3062250"/>
          </a:xfrm>
        </p:grpSpPr>
        <p:sp>
          <p:nvSpPr>
            <p:cNvPr id="1104" name="Google Shape;1104;p50"/>
            <p:cNvSpPr/>
            <p:nvPr/>
          </p:nvSpPr>
          <p:spPr>
            <a:xfrm>
              <a:off x="70912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RWD</a:t>
              </a:r>
              <a:br>
                <a:rPr lang="en" sz="1200">
                  <a:latin typeface="Roboto"/>
                  <a:ea typeface="Roboto"/>
                  <a:cs typeface="Roboto"/>
                  <a:sym typeface="Roboto"/>
                </a:rPr>
              </a:br>
              <a:r>
                <a:rPr lang="en" sz="1200">
                  <a:latin typeface="Roboto"/>
                  <a:ea typeface="Roboto"/>
                  <a:cs typeface="Roboto"/>
                  <a:sym typeface="Roboto"/>
                </a:rPr>
                <a:t>(</a:t>
              </a:r>
              <a:r>
                <a:rPr lang="en" sz="1000">
                  <a:latin typeface="Roboto"/>
                  <a:ea typeface="Roboto"/>
                  <a:cs typeface="Roboto"/>
                  <a:sym typeface="Roboto"/>
                </a:rPr>
                <a:t>Responsive Web Design</a:t>
              </a:r>
              <a:r>
                <a:rPr lang="en" sz="1200">
                  <a:latin typeface="Roboto"/>
                  <a:ea typeface="Roboto"/>
                  <a:cs typeface="Roboto"/>
                  <a:sym typeface="Roboto"/>
                </a:rPr>
                <a:t> ) </a:t>
              </a:r>
              <a:br>
                <a:rPr lang="en" sz="1200">
                  <a:latin typeface="Roboto"/>
                  <a:ea typeface="Roboto"/>
                  <a:cs typeface="Roboto"/>
                  <a:sym typeface="Roboto"/>
                </a:rPr>
              </a:br>
              <a:r>
                <a:rPr lang="en" sz="1200">
                  <a:latin typeface="Roboto"/>
                  <a:ea typeface="Roboto"/>
                  <a:cs typeface="Roboto"/>
                  <a:sym typeface="Roboto"/>
                </a:rPr>
                <a:t>Web app</a:t>
              </a:r>
              <a:endParaRPr sz="1200">
                <a:latin typeface="Roboto"/>
                <a:ea typeface="Roboto"/>
                <a:cs typeface="Roboto"/>
                <a:sym typeface="Roboto"/>
              </a:endParaRPr>
            </a:p>
          </p:txBody>
        </p:sp>
        <p:sp>
          <p:nvSpPr>
            <p:cNvPr id="1105" name="Google Shape;1105;p50"/>
            <p:cNvSpPr/>
            <p:nvPr/>
          </p:nvSpPr>
          <p:spPr>
            <a:xfrm>
              <a:off x="1039575" y="1301750"/>
              <a:ext cx="891900" cy="891900"/>
            </a:xfrm>
            <a:prstGeom prst="octagon">
              <a:avLst>
                <a:gd fmla="val 29289" name="adj"/>
              </a:avLst>
            </a:prstGeom>
            <a:solidFill>
              <a:srgbClr val="FBB831">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0"/>
            <p:cNvSpPr/>
            <p:nvPr/>
          </p:nvSpPr>
          <p:spPr>
            <a:xfrm>
              <a:off x="1111200" y="1373373"/>
              <a:ext cx="748500" cy="748500"/>
            </a:xfrm>
            <a:prstGeom prst="octagon">
              <a:avLst>
                <a:gd fmla="val 29289"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01</a:t>
              </a:r>
              <a:endParaRPr sz="2100">
                <a:solidFill>
                  <a:srgbClr val="FFFFFF"/>
                </a:solidFill>
                <a:latin typeface="Fira Sans Extra Condensed Medium"/>
                <a:ea typeface="Fira Sans Extra Condensed Medium"/>
                <a:cs typeface="Fira Sans Extra Condensed Medium"/>
                <a:sym typeface="Fira Sans Extra Condensed Medium"/>
              </a:endParaRPr>
            </a:p>
          </p:txBody>
        </p:sp>
        <p:sp>
          <p:nvSpPr>
            <p:cNvPr id="1107" name="Google Shape;1107;p50"/>
            <p:cNvSpPr/>
            <p:nvPr/>
          </p:nvSpPr>
          <p:spPr>
            <a:xfrm rot="10800000">
              <a:off x="709100" y="3704300"/>
              <a:ext cx="1557600" cy="659700"/>
            </a:xfrm>
            <a:prstGeom prst="snip2SameRect">
              <a:avLst>
                <a:gd fmla="val 50000" name="adj1"/>
                <a:gd fmla="val 0" name="adj2"/>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709125" y="3587292"/>
              <a:ext cx="1557600" cy="117000"/>
            </a:xfrm>
            <a:prstGeom prst="rect">
              <a:avLst/>
            </a:prstGeom>
            <a:solidFill>
              <a:srgbClr val="FBB831">
                <a:alpha val="586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109" name="Google Shape;1109;p50"/>
          <p:cNvGrpSpPr/>
          <p:nvPr/>
        </p:nvGrpSpPr>
        <p:grpSpPr>
          <a:xfrm>
            <a:off x="1708506" y="1743360"/>
            <a:ext cx="1236734" cy="2431407"/>
            <a:chOff x="4821375" y="1301775"/>
            <a:chExt cx="1557600" cy="3062225"/>
          </a:xfrm>
        </p:grpSpPr>
        <p:sp>
          <p:nvSpPr>
            <p:cNvPr id="1110" name="Google Shape;1110;p50"/>
            <p:cNvSpPr/>
            <p:nvPr/>
          </p:nvSpPr>
          <p:spPr>
            <a:xfrm>
              <a:off x="4821375"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RESTful API &amp; </a:t>
              </a:r>
              <a:br>
                <a:rPr lang="en" sz="1200">
                  <a:latin typeface="Roboto"/>
                  <a:ea typeface="Roboto"/>
                  <a:cs typeface="Roboto"/>
                  <a:sym typeface="Roboto"/>
                </a:rPr>
              </a:br>
              <a:r>
                <a:rPr lang="en" sz="1200">
                  <a:latin typeface="Roboto"/>
                  <a:ea typeface="Roboto"/>
                  <a:cs typeface="Roboto"/>
                  <a:sym typeface="Roboto"/>
                </a:rPr>
                <a:t>JSON format</a:t>
              </a:r>
              <a:endParaRPr sz="1200">
                <a:latin typeface="Roboto"/>
                <a:ea typeface="Roboto"/>
                <a:cs typeface="Roboto"/>
                <a:sym typeface="Roboto"/>
              </a:endParaRPr>
            </a:p>
          </p:txBody>
        </p:sp>
        <p:sp>
          <p:nvSpPr>
            <p:cNvPr id="1111" name="Google Shape;1111;p50"/>
            <p:cNvSpPr/>
            <p:nvPr/>
          </p:nvSpPr>
          <p:spPr>
            <a:xfrm rot="10800000">
              <a:off x="4821375"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4821375"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3" name="Google Shape;1113;p50"/>
            <p:cNvSpPr/>
            <p:nvPr/>
          </p:nvSpPr>
          <p:spPr>
            <a:xfrm>
              <a:off x="5154238" y="1301775"/>
              <a:ext cx="891900" cy="8919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5226003" y="1373394"/>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900"/>
            </a:p>
          </p:txBody>
        </p:sp>
      </p:grpSp>
      <p:grpSp>
        <p:nvGrpSpPr>
          <p:cNvPr id="1115" name="Google Shape;1115;p50"/>
          <p:cNvGrpSpPr/>
          <p:nvPr/>
        </p:nvGrpSpPr>
        <p:grpSpPr>
          <a:xfrm>
            <a:off x="6159119" y="1743144"/>
            <a:ext cx="1236754" cy="2431288"/>
            <a:chOff x="2765238" y="1301925"/>
            <a:chExt cx="1557625" cy="3062075"/>
          </a:xfrm>
        </p:grpSpPr>
        <p:sp>
          <p:nvSpPr>
            <p:cNvPr id="1116" name="Google Shape;1116;p50"/>
            <p:cNvSpPr/>
            <p:nvPr/>
          </p:nvSpPr>
          <p:spPr>
            <a:xfrm>
              <a:off x="2765263"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100">
                  <a:latin typeface="Roboto"/>
                  <a:ea typeface="Roboto"/>
                  <a:cs typeface="Roboto"/>
                  <a:sym typeface="Roboto"/>
                </a:rPr>
                <a:t>Microservice architecture &amp; </a:t>
              </a:r>
              <a:br>
                <a:rPr lang="en" sz="1100">
                  <a:latin typeface="Roboto"/>
                  <a:ea typeface="Roboto"/>
                  <a:cs typeface="Roboto"/>
                  <a:sym typeface="Roboto"/>
                </a:rPr>
              </a:br>
              <a:r>
                <a:rPr lang="en" sz="1100">
                  <a:latin typeface="Roboto"/>
                  <a:ea typeface="Roboto"/>
                  <a:cs typeface="Roboto"/>
                  <a:sym typeface="Roboto"/>
                </a:rPr>
                <a:t>API gateway</a:t>
              </a:r>
              <a:br>
                <a:rPr lang="en" sz="1100">
                  <a:latin typeface="Roboto"/>
                  <a:ea typeface="Roboto"/>
                  <a:cs typeface="Roboto"/>
                  <a:sym typeface="Roboto"/>
                </a:rPr>
              </a:br>
              <a:endParaRPr sz="1100">
                <a:latin typeface="Roboto"/>
                <a:ea typeface="Roboto"/>
                <a:cs typeface="Roboto"/>
                <a:sym typeface="Roboto"/>
              </a:endParaRPr>
            </a:p>
          </p:txBody>
        </p:sp>
        <p:sp>
          <p:nvSpPr>
            <p:cNvPr id="1117" name="Google Shape;1117;p50"/>
            <p:cNvSpPr/>
            <p:nvPr/>
          </p:nvSpPr>
          <p:spPr>
            <a:xfrm rot="10800000">
              <a:off x="2765238" y="3704300"/>
              <a:ext cx="1557600" cy="659700"/>
            </a:xfrm>
            <a:prstGeom prst="snip2SameRect">
              <a:avLst>
                <a:gd fmla="val 50000" name="adj1"/>
                <a:gd fmla="val 0" name="adj2"/>
              </a:avLst>
            </a:pr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2765263" y="3587292"/>
              <a:ext cx="1557600" cy="1170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9" name="Google Shape;1119;p50"/>
            <p:cNvSpPr/>
            <p:nvPr/>
          </p:nvSpPr>
          <p:spPr>
            <a:xfrm>
              <a:off x="3098263" y="1301925"/>
              <a:ext cx="891600" cy="891600"/>
            </a:xfrm>
            <a:prstGeom prst="octagon">
              <a:avLst>
                <a:gd fmla="val 29289"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3169859" y="1373520"/>
              <a:ext cx="747900" cy="747900"/>
            </a:xfrm>
            <a:prstGeom prst="octagon">
              <a:avLst>
                <a:gd fmla="val 29289" name="adj"/>
              </a:avLst>
            </a:pr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05</a:t>
              </a:r>
              <a:endParaRPr sz="800"/>
            </a:p>
          </p:txBody>
        </p:sp>
      </p:grpSp>
      <p:grpSp>
        <p:nvGrpSpPr>
          <p:cNvPr id="1121" name="Google Shape;1121;p50"/>
          <p:cNvGrpSpPr/>
          <p:nvPr/>
        </p:nvGrpSpPr>
        <p:grpSpPr>
          <a:xfrm>
            <a:off x="3202823" y="1743419"/>
            <a:ext cx="1236734" cy="2431288"/>
            <a:chOff x="6877488" y="1301925"/>
            <a:chExt cx="1557600" cy="3062075"/>
          </a:xfrm>
        </p:grpSpPr>
        <p:sp>
          <p:nvSpPr>
            <p:cNvPr id="1122" name="Google Shape;1122;p50"/>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JWT Token for authentication method</a:t>
              </a:r>
              <a:endParaRPr sz="1200">
                <a:latin typeface="Roboto"/>
                <a:ea typeface="Roboto"/>
                <a:cs typeface="Roboto"/>
                <a:sym typeface="Roboto"/>
              </a:endParaRPr>
            </a:p>
          </p:txBody>
        </p:sp>
        <p:sp>
          <p:nvSpPr>
            <p:cNvPr id="1123" name="Google Shape;1123;p50"/>
            <p:cNvSpPr/>
            <p:nvPr/>
          </p:nvSpPr>
          <p:spPr>
            <a:xfrm rot="10800000">
              <a:off x="6877488" y="3704300"/>
              <a:ext cx="1557600" cy="659700"/>
            </a:xfrm>
            <a:prstGeom prst="snip2SameRect">
              <a:avLst>
                <a:gd fmla="val 50000" name="adj1"/>
                <a:gd fmla="val 0" name="adj2"/>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6877488" y="3587292"/>
              <a:ext cx="1557600" cy="117000"/>
            </a:xfrm>
            <a:prstGeom prst="rect">
              <a:avLst/>
            </a:pr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5" name="Google Shape;1125;p50"/>
            <p:cNvSpPr/>
            <p:nvPr/>
          </p:nvSpPr>
          <p:spPr>
            <a:xfrm>
              <a:off x="7210500" y="1301925"/>
              <a:ext cx="891600" cy="891600"/>
            </a:xfrm>
            <a:prstGeom prst="octagon">
              <a:avLst>
                <a:gd fmla="val 29289" name="adj"/>
              </a:avLst>
            </a:prstGeom>
            <a:solidFill>
              <a:srgbClr val="FB8569">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7282241" y="1373520"/>
              <a:ext cx="748200" cy="748200"/>
            </a:xfrm>
            <a:prstGeom prst="octagon">
              <a:avLst>
                <a:gd fmla="val 29289" name="adj"/>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03</a:t>
              </a:r>
              <a:endParaRPr sz="800"/>
            </a:p>
          </p:txBody>
        </p:sp>
      </p:grpSp>
      <p:grpSp>
        <p:nvGrpSpPr>
          <p:cNvPr id="1127" name="Google Shape;1127;p50"/>
          <p:cNvGrpSpPr/>
          <p:nvPr/>
        </p:nvGrpSpPr>
        <p:grpSpPr>
          <a:xfrm>
            <a:off x="4680965" y="1743144"/>
            <a:ext cx="1236734" cy="2431288"/>
            <a:chOff x="6877488" y="1301925"/>
            <a:chExt cx="1557600" cy="3062075"/>
          </a:xfrm>
        </p:grpSpPr>
        <p:sp>
          <p:nvSpPr>
            <p:cNvPr id="1128" name="Google Shape;1128;p50"/>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Backend: Express &amp; Flask &amp;</a:t>
              </a:r>
              <a:br>
                <a:rPr lang="en" sz="1200">
                  <a:latin typeface="Roboto"/>
                  <a:ea typeface="Roboto"/>
                  <a:cs typeface="Roboto"/>
                  <a:sym typeface="Roboto"/>
                </a:rPr>
              </a:br>
              <a:r>
                <a:rPr lang="en" sz="1200">
                  <a:latin typeface="Roboto"/>
                  <a:ea typeface="Roboto"/>
                  <a:cs typeface="Roboto"/>
                  <a:sym typeface="Roboto"/>
                </a:rPr>
                <a:t>Frontend: Reactjs</a:t>
              </a:r>
              <a:endParaRPr sz="1200">
                <a:latin typeface="Roboto"/>
                <a:ea typeface="Roboto"/>
                <a:cs typeface="Roboto"/>
                <a:sym typeface="Roboto"/>
              </a:endParaRPr>
            </a:p>
          </p:txBody>
        </p:sp>
        <p:sp>
          <p:nvSpPr>
            <p:cNvPr id="1129" name="Google Shape;1129;p50"/>
            <p:cNvSpPr/>
            <p:nvPr/>
          </p:nvSpPr>
          <p:spPr>
            <a:xfrm rot="10800000">
              <a:off x="6877488" y="3704300"/>
              <a:ext cx="1557600" cy="659700"/>
            </a:xfrm>
            <a:prstGeom prst="snip2SameRect">
              <a:avLst>
                <a:gd fmla="val 50000" name="adj1"/>
                <a:gd fmla="val 0" name="adj2"/>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6877488" y="3587292"/>
              <a:ext cx="1557600" cy="1170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1" name="Google Shape;1131;p50"/>
            <p:cNvSpPr/>
            <p:nvPr/>
          </p:nvSpPr>
          <p:spPr>
            <a:xfrm>
              <a:off x="7210500" y="1301925"/>
              <a:ext cx="891600" cy="891600"/>
            </a:xfrm>
            <a:prstGeom prst="octagon">
              <a:avLst>
                <a:gd fmla="val 29289"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7282241" y="1373520"/>
              <a:ext cx="748200" cy="748200"/>
            </a:xfrm>
            <a:prstGeom prst="octagon">
              <a:avLst>
                <a:gd fmla="val 29289" name="adj"/>
              </a:avLst>
            </a:prstGeom>
            <a:solidFill>
              <a:srgbClr val="00C3B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04</a:t>
              </a:r>
              <a:endParaRPr sz="800"/>
            </a:p>
          </p:txBody>
        </p:sp>
      </p:grpSp>
      <p:grpSp>
        <p:nvGrpSpPr>
          <p:cNvPr id="1133" name="Google Shape;1133;p50"/>
          <p:cNvGrpSpPr/>
          <p:nvPr/>
        </p:nvGrpSpPr>
        <p:grpSpPr>
          <a:xfrm>
            <a:off x="648355" y="3732533"/>
            <a:ext cx="339253" cy="318042"/>
            <a:chOff x="4456875" y="2635825"/>
            <a:chExt cx="481825" cy="451700"/>
          </a:xfrm>
        </p:grpSpPr>
        <p:sp>
          <p:nvSpPr>
            <p:cNvPr id="1134" name="Google Shape;1134;p5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5" name="Google Shape;1135;p5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6" name="Google Shape;1136;p5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7" name="Google Shape;1137;p5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8" name="Google Shape;1138;p5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9" name="Google Shape;1139;p5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40" name="Google Shape;1140;p50"/>
          <p:cNvGrpSpPr/>
          <p:nvPr/>
        </p:nvGrpSpPr>
        <p:grpSpPr>
          <a:xfrm>
            <a:off x="3667593" y="3717204"/>
            <a:ext cx="307231" cy="348690"/>
            <a:chOff x="2423775" y="3226875"/>
            <a:chExt cx="259925" cy="295000"/>
          </a:xfrm>
        </p:grpSpPr>
        <p:sp>
          <p:nvSpPr>
            <p:cNvPr id="1141" name="Google Shape;1141;p5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4" name="Google Shape;1144;p50"/>
          <p:cNvPicPr preferRelativeResize="0"/>
          <p:nvPr/>
        </p:nvPicPr>
        <p:blipFill>
          <a:blip r:embed="rId3">
            <a:alphaModFix/>
          </a:blip>
          <a:stretch>
            <a:fillRect/>
          </a:stretch>
        </p:blipFill>
        <p:spPr>
          <a:xfrm>
            <a:off x="7975050" y="3617200"/>
            <a:ext cx="633426" cy="633426"/>
          </a:xfrm>
          <a:prstGeom prst="rect">
            <a:avLst/>
          </a:prstGeom>
          <a:noFill/>
          <a:ln>
            <a:noFill/>
          </a:ln>
        </p:spPr>
      </p:pic>
      <p:grpSp>
        <p:nvGrpSpPr>
          <p:cNvPr id="1145" name="Google Shape;1145;p50"/>
          <p:cNvGrpSpPr/>
          <p:nvPr/>
        </p:nvGrpSpPr>
        <p:grpSpPr>
          <a:xfrm>
            <a:off x="2117586" y="3746850"/>
            <a:ext cx="355668" cy="354695"/>
            <a:chOff x="-2671375" y="3597450"/>
            <a:chExt cx="292250" cy="291450"/>
          </a:xfrm>
        </p:grpSpPr>
        <p:sp>
          <p:nvSpPr>
            <p:cNvPr id="1146" name="Google Shape;1146;p5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50"/>
          <p:cNvGrpSpPr/>
          <p:nvPr/>
        </p:nvGrpSpPr>
        <p:grpSpPr>
          <a:xfrm>
            <a:off x="5088364" y="3748145"/>
            <a:ext cx="355674" cy="312619"/>
            <a:chOff x="-3030525" y="3973150"/>
            <a:chExt cx="293025" cy="257575"/>
          </a:xfrm>
        </p:grpSpPr>
        <p:sp>
          <p:nvSpPr>
            <p:cNvPr id="1149" name="Google Shape;1149;p5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50"/>
          <p:cNvGrpSpPr/>
          <p:nvPr/>
        </p:nvGrpSpPr>
        <p:grpSpPr>
          <a:xfrm>
            <a:off x="7671232" y="1743419"/>
            <a:ext cx="1236734" cy="2431288"/>
            <a:chOff x="6877488" y="1301925"/>
            <a:chExt cx="1557600" cy="3062075"/>
          </a:xfrm>
        </p:grpSpPr>
        <p:sp>
          <p:nvSpPr>
            <p:cNvPr id="1152" name="Google Shape;1152;p50"/>
            <p:cNvSpPr/>
            <p:nvPr/>
          </p:nvSpPr>
          <p:spPr>
            <a:xfrm>
              <a:off x="6877488" y="1758210"/>
              <a:ext cx="1557600" cy="1829100"/>
            </a:xfrm>
            <a:prstGeom prst="snip2SameRect">
              <a:avLst>
                <a:gd fmla="val 16667" name="adj1"/>
                <a:gd fmla="val 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365750">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3rd Party API</a:t>
              </a:r>
              <a:endParaRPr sz="1200">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SendGrid</a:t>
              </a:r>
              <a:endParaRPr sz="1200">
                <a:latin typeface="Roboto"/>
                <a:ea typeface="Roboto"/>
                <a:cs typeface="Roboto"/>
                <a:sym typeface="Roboto"/>
              </a:endParaRPr>
            </a:p>
          </p:txBody>
        </p:sp>
        <p:sp>
          <p:nvSpPr>
            <p:cNvPr id="1153" name="Google Shape;1153;p50"/>
            <p:cNvSpPr/>
            <p:nvPr/>
          </p:nvSpPr>
          <p:spPr>
            <a:xfrm rot="10800000">
              <a:off x="6877488" y="3704300"/>
              <a:ext cx="1557600" cy="659700"/>
            </a:xfrm>
            <a:prstGeom prst="snip2SameRect">
              <a:avLst>
                <a:gd fmla="val 50000" name="adj1"/>
                <a:gd fmla="val 0" name="adj2"/>
              </a:avLst>
            </a:pr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6877488" y="3587292"/>
              <a:ext cx="1557600" cy="1170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5" name="Google Shape;1155;p50"/>
            <p:cNvSpPr/>
            <p:nvPr/>
          </p:nvSpPr>
          <p:spPr>
            <a:xfrm>
              <a:off x="7210500" y="1301925"/>
              <a:ext cx="891600" cy="891600"/>
            </a:xfrm>
            <a:prstGeom prst="octagon">
              <a:avLst>
                <a:gd fmla="val 29289"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7282241" y="1373520"/>
              <a:ext cx="748200" cy="748200"/>
            </a:xfrm>
            <a:prstGeom prst="octagon">
              <a:avLst>
                <a:gd fmla="val 29289" name="adj"/>
              </a:avLst>
            </a:prstGeom>
            <a:solidFill>
              <a:srgbClr val="4A6E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06</a:t>
              </a:r>
              <a:endParaRPr sz="800"/>
            </a:p>
          </p:txBody>
        </p:sp>
      </p:grpSp>
      <p:grpSp>
        <p:nvGrpSpPr>
          <p:cNvPr id="1157" name="Google Shape;1157;p50"/>
          <p:cNvGrpSpPr/>
          <p:nvPr/>
        </p:nvGrpSpPr>
        <p:grpSpPr>
          <a:xfrm>
            <a:off x="879800" y="4655565"/>
            <a:ext cx="314841" cy="282465"/>
            <a:chOff x="-30354000" y="3569100"/>
            <a:chExt cx="292250" cy="292225"/>
          </a:xfrm>
        </p:grpSpPr>
        <p:sp>
          <p:nvSpPr>
            <p:cNvPr id="1158" name="Google Shape;1158;p5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0"/>
          <p:cNvGrpSpPr/>
          <p:nvPr/>
        </p:nvGrpSpPr>
        <p:grpSpPr>
          <a:xfrm>
            <a:off x="2785087" y="4640537"/>
            <a:ext cx="314822" cy="312615"/>
            <a:chOff x="-64781025" y="3361050"/>
            <a:chExt cx="317425" cy="315200"/>
          </a:xfrm>
        </p:grpSpPr>
        <p:sp>
          <p:nvSpPr>
            <p:cNvPr id="1165" name="Google Shape;1165;p5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50"/>
          <p:cNvGrpSpPr/>
          <p:nvPr/>
        </p:nvGrpSpPr>
        <p:grpSpPr>
          <a:xfrm>
            <a:off x="4227223" y="4653445"/>
            <a:ext cx="309656" cy="287135"/>
            <a:chOff x="6543825" y="3202075"/>
            <a:chExt cx="296975" cy="275350"/>
          </a:xfrm>
        </p:grpSpPr>
        <p:sp>
          <p:nvSpPr>
            <p:cNvPr id="1170" name="Google Shape;1170;p5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50"/>
          <p:cNvGrpSpPr/>
          <p:nvPr/>
        </p:nvGrpSpPr>
        <p:grpSpPr>
          <a:xfrm>
            <a:off x="6048105" y="4648086"/>
            <a:ext cx="314826" cy="297877"/>
            <a:chOff x="-1592325" y="3957400"/>
            <a:chExt cx="293025" cy="277275"/>
          </a:xfrm>
        </p:grpSpPr>
        <p:sp>
          <p:nvSpPr>
            <p:cNvPr id="1178" name="Google Shape;1178;p5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2" name="Google Shape;1182;p50"/>
          <p:cNvPicPr preferRelativeResize="0"/>
          <p:nvPr/>
        </p:nvPicPr>
        <p:blipFill>
          <a:blip r:embed="rId4">
            <a:alphaModFix/>
          </a:blip>
          <a:stretch>
            <a:fillRect/>
          </a:stretch>
        </p:blipFill>
        <p:spPr>
          <a:xfrm>
            <a:off x="6446850" y="3625549"/>
            <a:ext cx="633425" cy="572700"/>
          </a:xfrm>
          <a:prstGeom prst="rect">
            <a:avLst/>
          </a:prstGeom>
          <a:noFill/>
          <a:ln>
            <a:noFill/>
          </a:ln>
        </p:spPr>
      </p:pic>
      <p:pic>
        <p:nvPicPr>
          <p:cNvPr id="1183" name="Google Shape;1183;p50"/>
          <p:cNvPicPr preferRelativeResize="0"/>
          <p:nvPr/>
        </p:nvPicPr>
        <p:blipFill>
          <a:blip r:embed="rId5">
            <a:alphaModFix/>
          </a:blip>
          <a:stretch>
            <a:fillRect/>
          </a:stretch>
        </p:blipFill>
        <p:spPr>
          <a:xfrm>
            <a:off x="8110950" y="3712013"/>
            <a:ext cx="409879" cy="384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Architecture </a:t>
            </a:r>
            <a:endParaRPr sz="2000"/>
          </a:p>
        </p:txBody>
      </p:sp>
      <p:sp>
        <p:nvSpPr>
          <p:cNvPr id="1189" name="Google Shape;1189;p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0" name="Google Shape;1190;p51"/>
          <p:cNvPicPr preferRelativeResize="0"/>
          <p:nvPr/>
        </p:nvPicPr>
        <p:blipFill>
          <a:blip r:embed="rId3">
            <a:alphaModFix/>
          </a:blip>
          <a:stretch>
            <a:fillRect/>
          </a:stretch>
        </p:blipFill>
        <p:spPr>
          <a:xfrm>
            <a:off x="928375" y="3191825"/>
            <a:ext cx="718200" cy="393600"/>
          </a:xfrm>
          <a:prstGeom prst="roundRect">
            <a:avLst>
              <a:gd fmla="val 16667" name="adj"/>
            </a:avLst>
          </a:prstGeom>
          <a:noFill/>
          <a:ln>
            <a:noFill/>
          </a:ln>
        </p:spPr>
      </p:pic>
      <p:sp>
        <p:nvSpPr>
          <p:cNvPr id="1191" name="Google Shape;1191;p51"/>
          <p:cNvSpPr txBox="1"/>
          <p:nvPr/>
        </p:nvSpPr>
        <p:spPr>
          <a:xfrm>
            <a:off x="299650" y="867375"/>
            <a:ext cx="33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(Microservices)</a:t>
            </a:r>
            <a:endParaRPr>
              <a:latin typeface="Source Sans Pro"/>
              <a:ea typeface="Source Sans Pro"/>
              <a:cs typeface="Source Sans Pro"/>
              <a:sym typeface="Source Sans Pro"/>
            </a:endParaRPr>
          </a:p>
        </p:txBody>
      </p:sp>
      <p:sp>
        <p:nvSpPr>
          <p:cNvPr id="1192" name="Google Shape;1192;p51"/>
          <p:cNvSpPr/>
          <p:nvPr/>
        </p:nvSpPr>
        <p:spPr>
          <a:xfrm>
            <a:off x="2151525" y="35850"/>
            <a:ext cx="548700" cy="16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51"/>
          <p:cNvPicPr preferRelativeResize="0"/>
          <p:nvPr/>
        </p:nvPicPr>
        <p:blipFill>
          <a:blip r:embed="rId4">
            <a:alphaModFix/>
          </a:blip>
          <a:stretch>
            <a:fillRect/>
          </a:stretch>
        </p:blipFill>
        <p:spPr>
          <a:xfrm>
            <a:off x="725150" y="3820859"/>
            <a:ext cx="1023826" cy="639891"/>
          </a:xfrm>
          <a:prstGeom prst="rect">
            <a:avLst/>
          </a:prstGeom>
          <a:noFill/>
          <a:ln>
            <a:noFill/>
          </a:ln>
        </p:spPr>
      </p:pic>
      <p:pic>
        <p:nvPicPr>
          <p:cNvPr id="1194" name="Google Shape;1194;p51"/>
          <p:cNvPicPr preferRelativeResize="0"/>
          <p:nvPr/>
        </p:nvPicPr>
        <p:blipFill>
          <a:blip r:embed="rId5">
            <a:alphaModFix/>
          </a:blip>
          <a:stretch>
            <a:fillRect/>
          </a:stretch>
        </p:blipFill>
        <p:spPr>
          <a:xfrm>
            <a:off x="2361975" y="127175"/>
            <a:ext cx="6201424" cy="4804949"/>
          </a:xfrm>
          <a:prstGeom prst="rect">
            <a:avLst/>
          </a:prstGeom>
          <a:noFill/>
          <a:ln>
            <a:noFill/>
          </a:ln>
        </p:spPr>
      </p:pic>
      <p:pic>
        <p:nvPicPr>
          <p:cNvPr id="1195" name="Google Shape;1195;p51"/>
          <p:cNvPicPr preferRelativeResize="0"/>
          <p:nvPr/>
        </p:nvPicPr>
        <p:blipFill>
          <a:blip r:embed="rId6">
            <a:alphaModFix/>
          </a:blip>
          <a:stretch>
            <a:fillRect/>
          </a:stretch>
        </p:blipFill>
        <p:spPr>
          <a:xfrm>
            <a:off x="7683900" y="1267580"/>
            <a:ext cx="414300" cy="3936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377" name="Google Shape;377;p34"/>
          <p:cNvSpPr txBox="1"/>
          <p:nvPr>
            <p:ph idx="2" type="title"/>
          </p:nvPr>
        </p:nvSpPr>
        <p:spPr>
          <a:xfrm>
            <a:off x="720000" y="151255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78" name="Google Shape;378;p34"/>
          <p:cNvSpPr txBox="1"/>
          <p:nvPr>
            <p:ph idx="1" type="subTitle"/>
          </p:nvPr>
        </p:nvSpPr>
        <p:spPr>
          <a:xfrm>
            <a:off x="1808025" y="1512550"/>
            <a:ext cx="2428500" cy="399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a:t>Intro</a:t>
            </a:r>
            <a:endParaRPr/>
          </a:p>
        </p:txBody>
      </p:sp>
      <p:sp>
        <p:nvSpPr>
          <p:cNvPr id="379" name="Google Shape;379;p34"/>
          <p:cNvSpPr txBox="1"/>
          <p:nvPr>
            <p:ph idx="4" type="title"/>
          </p:nvPr>
        </p:nvSpPr>
        <p:spPr>
          <a:xfrm>
            <a:off x="720000" y="2675475"/>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80" name="Google Shape;380;p34"/>
          <p:cNvSpPr txBox="1"/>
          <p:nvPr>
            <p:ph idx="5" type="subTitle"/>
          </p:nvPr>
        </p:nvSpPr>
        <p:spPr>
          <a:xfrm>
            <a:off x="1808025" y="2675475"/>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Technical </a:t>
            </a:r>
            <a:r>
              <a:rPr lang="en" sz="1400"/>
              <a:t>Design Decisions</a:t>
            </a:r>
            <a:endParaRPr sz="1400"/>
          </a:p>
        </p:txBody>
      </p:sp>
      <p:sp>
        <p:nvSpPr>
          <p:cNvPr id="381" name="Google Shape;381;p34"/>
          <p:cNvSpPr txBox="1"/>
          <p:nvPr>
            <p:ph idx="7" type="title"/>
          </p:nvPr>
        </p:nvSpPr>
        <p:spPr>
          <a:xfrm>
            <a:off x="720000" y="383840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82" name="Google Shape;382;p34"/>
          <p:cNvSpPr txBox="1"/>
          <p:nvPr>
            <p:ph idx="8" type="subTitle"/>
          </p:nvPr>
        </p:nvSpPr>
        <p:spPr>
          <a:xfrm>
            <a:off x="1808025" y="3838400"/>
            <a:ext cx="28173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Demo</a:t>
            </a:r>
            <a:endParaRPr sz="1400"/>
          </a:p>
          <a:p>
            <a:pPr indent="0" lvl="0" marL="0" rtl="0" algn="l">
              <a:spcBef>
                <a:spcPts val="1600"/>
              </a:spcBef>
              <a:spcAft>
                <a:spcPts val="1600"/>
              </a:spcAft>
              <a:buNone/>
            </a:pPr>
            <a:r>
              <a:t/>
            </a:r>
            <a:endParaRPr/>
          </a:p>
        </p:txBody>
      </p:sp>
      <p:sp>
        <p:nvSpPr>
          <p:cNvPr id="383" name="Google Shape;383;p34"/>
          <p:cNvSpPr txBox="1"/>
          <p:nvPr>
            <p:ph idx="13" type="title"/>
          </p:nvPr>
        </p:nvSpPr>
        <p:spPr>
          <a:xfrm>
            <a:off x="4907475" y="151255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84" name="Google Shape;384;p34"/>
          <p:cNvSpPr txBox="1"/>
          <p:nvPr>
            <p:ph idx="14" type="subTitle"/>
          </p:nvPr>
        </p:nvSpPr>
        <p:spPr>
          <a:xfrm>
            <a:off x="5995500" y="1512550"/>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Design Pattern</a:t>
            </a:r>
            <a:endParaRPr/>
          </a:p>
        </p:txBody>
      </p:sp>
      <p:sp>
        <p:nvSpPr>
          <p:cNvPr id="385" name="Google Shape;385;p34"/>
          <p:cNvSpPr txBox="1"/>
          <p:nvPr>
            <p:ph idx="16" type="title"/>
          </p:nvPr>
        </p:nvSpPr>
        <p:spPr>
          <a:xfrm>
            <a:off x="4907475" y="2675475"/>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86" name="Google Shape;386;p34"/>
          <p:cNvSpPr txBox="1"/>
          <p:nvPr>
            <p:ph idx="17" type="subTitle"/>
          </p:nvPr>
        </p:nvSpPr>
        <p:spPr>
          <a:xfrm>
            <a:off x="5995500" y="2675475"/>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Learned</a:t>
            </a:r>
            <a:endParaRPr/>
          </a:p>
          <a:p>
            <a:pPr indent="0" lvl="0" marL="0" rtl="0" algn="l">
              <a:spcBef>
                <a:spcPts val="1600"/>
              </a:spcBef>
              <a:spcAft>
                <a:spcPts val="1600"/>
              </a:spcAft>
              <a:buNone/>
            </a:pPr>
            <a:r>
              <a:t/>
            </a:r>
            <a:endParaRPr/>
          </a:p>
        </p:txBody>
      </p:sp>
      <p:sp>
        <p:nvSpPr>
          <p:cNvPr id="387" name="Google Shape;387;p34"/>
          <p:cNvSpPr txBox="1"/>
          <p:nvPr>
            <p:ph idx="19" type="title"/>
          </p:nvPr>
        </p:nvSpPr>
        <p:spPr>
          <a:xfrm>
            <a:off x="4907475" y="383840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88" name="Google Shape;388;p34"/>
          <p:cNvSpPr txBox="1"/>
          <p:nvPr>
            <p:ph idx="20" type="subTitle"/>
          </p:nvPr>
        </p:nvSpPr>
        <p:spPr>
          <a:xfrm>
            <a:off x="5995500" y="3838400"/>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Summary</a:t>
            </a:r>
            <a:endParaRPr/>
          </a:p>
        </p:txBody>
      </p:sp>
      <p:cxnSp>
        <p:nvCxnSpPr>
          <p:cNvPr id="389" name="Google Shape;389;p34"/>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
        <p:nvSpPr>
          <p:cNvPr id="390" name="Google Shape;39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52"/>
          <p:cNvSpPr txBox="1"/>
          <p:nvPr>
            <p:ph type="ctrTitle"/>
          </p:nvPr>
        </p:nvSpPr>
        <p:spPr>
          <a:xfrm>
            <a:off x="720000" y="1272375"/>
            <a:ext cx="38520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Demo</a:t>
            </a:r>
            <a:endParaRPr sz="3400"/>
          </a:p>
        </p:txBody>
      </p:sp>
      <p:sp>
        <p:nvSpPr>
          <p:cNvPr id="1201" name="Google Shape;120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2" name="Google Shape;1202;p52"/>
          <p:cNvPicPr preferRelativeResize="0"/>
          <p:nvPr/>
        </p:nvPicPr>
        <p:blipFill>
          <a:blip r:embed="rId3">
            <a:alphaModFix/>
          </a:blip>
          <a:stretch>
            <a:fillRect/>
          </a:stretch>
        </p:blipFill>
        <p:spPr>
          <a:xfrm>
            <a:off x="4128900" y="730275"/>
            <a:ext cx="4267200" cy="426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53" title="Sb1 final demo">
            <a:hlinkClick r:id="rId3"/>
          </p:cNvPr>
          <p:cNvPicPr preferRelativeResize="0"/>
          <p:nvPr/>
        </p:nvPicPr>
        <p:blipFill>
          <a:blip r:embed="rId4">
            <a:alphaModFix/>
          </a:blip>
          <a:stretch>
            <a:fillRect/>
          </a:stretch>
        </p:blipFill>
        <p:spPr>
          <a:xfrm>
            <a:off x="1749050" y="106350"/>
            <a:ext cx="6371200" cy="4778400"/>
          </a:xfrm>
          <a:prstGeom prst="rect">
            <a:avLst/>
          </a:prstGeom>
          <a:noFill/>
          <a:ln>
            <a:noFill/>
          </a:ln>
        </p:spPr>
      </p:pic>
      <p:sp>
        <p:nvSpPr>
          <p:cNvPr id="1208" name="Google Shape;120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209" name="Google Shape;1209;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54"/>
          <p:cNvSpPr txBox="1"/>
          <p:nvPr>
            <p:ph type="ctrTitle"/>
          </p:nvPr>
        </p:nvSpPr>
        <p:spPr>
          <a:xfrm>
            <a:off x="720000" y="1272375"/>
            <a:ext cx="3958200" cy="169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Technical Aspect: Design Pattern </a:t>
            </a:r>
            <a:endParaRPr sz="3400"/>
          </a:p>
        </p:txBody>
      </p:sp>
      <p:sp>
        <p:nvSpPr>
          <p:cNvPr id="1215" name="Google Shape;121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6" name="Google Shape;1216;p54"/>
          <p:cNvPicPr preferRelativeResize="0"/>
          <p:nvPr/>
        </p:nvPicPr>
        <p:blipFill>
          <a:blip r:embed="rId3">
            <a:alphaModFix/>
          </a:blip>
          <a:stretch>
            <a:fillRect/>
          </a:stretch>
        </p:blipFill>
        <p:spPr>
          <a:xfrm>
            <a:off x="4464500" y="456000"/>
            <a:ext cx="4231500" cy="423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Patterns</a:t>
            </a:r>
            <a:endParaRPr/>
          </a:p>
        </p:txBody>
      </p:sp>
      <p:sp>
        <p:nvSpPr>
          <p:cNvPr id="1222" name="Google Shape;1222;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23" name="Google Shape;1223;p55"/>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
        <p:nvSpPr>
          <p:cNvPr id="1224" name="Google Shape;1224;p55"/>
          <p:cNvSpPr txBox="1"/>
          <p:nvPr/>
        </p:nvSpPr>
        <p:spPr>
          <a:xfrm>
            <a:off x="461375" y="1274450"/>
            <a:ext cx="80979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Expect only one global entry for email client - </a:t>
            </a:r>
            <a:r>
              <a:rPr b="1" lang="en">
                <a:solidFill>
                  <a:srgbClr val="4A6EE0"/>
                </a:solidFill>
                <a:latin typeface="Source Sans Pro"/>
                <a:ea typeface="Source Sans Pro"/>
                <a:cs typeface="Source Sans Pro"/>
                <a:sym typeface="Source Sans Pro"/>
              </a:rPr>
              <a:t>Singleton Pattern </a:t>
            </a:r>
            <a:r>
              <a:rPr lang="en">
                <a:solidFill>
                  <a:schemeClr val="dk1"/>
                </a:solidFill>
                <a:latin typeface="Source Sans Pro"/>
                <a:ea typeface="Source Sans Pro"/>
                <a:cs typeface="Source Sans Pro"/>
                <a:sym typeface="Source Sans Pro"/>
              </a:rPr>
              <a:t>(creational pattern)</a:t>
            </a:r>
            <a:endParaRPr>
              <a:solidFill>
                <a:schemeClr val="dk1"/>
              </a:solidFill>
              <a:latin typeface="Source Sans Pro"/>
              <a:ea typeface="Source Sans Pro"/>
              <a:cs typeface="Source Sans Pro"/>
              <a:sym typeface="Source Sans Pro"/>
            </a:endParaRPr>
          </a:p>
          <a:p>
            <a:pPr indent="-317500" lvl="0" marL="457200" rtl="0" algn="l">
              <a:lnSpc>
                <a:spcPct val="15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Different behavior between success and error message - </a:t>
            </a:r>
            <a:r>
              <a:rPr b="1" lang="en">
                <a:solidFill>
                  <a:srgbClr val="4A6EE0"/>
                </a:solidFill>
                <a:latin typeface="Source Sans Pro"/>
                <a:ea typeface="Source Sans Pro"/>
                <a:cs typeface="Source Sans Pro"/>
                <a:sym typeface="Source Sans Pro"/>
              </a:rPr>
              <a:t>Factory Method</a:t>
            </a:r>
            <a:r>
              <a:rPr lang="en">
                <a:solidFill>
                  <a:schemeClr val="dk1"/>
                </a:solidFill>
                <a:latin typeface="Source Sans Pro"/>
                <a:ea typeface="Source Sans Pro"/>
                <a:cs typeface="Source Sans Pro"/>
                <a:sym typeface="Source Sans Pro"/>
              </a:rPr>
              <a:t> (creational pattern)</a:t>
            </a:r>
            <a:endParaRPr>
              <a:solidFill>
                <a:schemeClr val="dk1"/>
              </a:solidFill>
              <a:latin typeface="Source Sans Pro"/>
              <a:ea typeface="Source Sans Pro"/>
              <a:cs typeface="Source Sans Pro"/>
              <a:sym typeface="Source Sans Pro"/>
            </a:endParaRPr>
          </a:p>
          <a:p>
            <a:pPr indent="-317500" lvl="0" marL="457200" rtl="0" algn="l">
              <a:lnSpc>
                <a:spcPct val="15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User’s upcoming meetings can be viewed in different unit options (a week and a month) - </a:t>
            </a:r>
            <a:r>
              <a:rPr b="1" lang="en">
                <a:solidFill>
                  <a:srgbClr val="4A6EE0"/>
                </a:solidFill>
                <a:latin typeface="Source Sans Pro"/>
                <a:ea typeface="Source Sans Pro"/>
                <a:cs typeface="Source Sans Pro"/>
                <a:sym typeface="Source Sans Pro"/>
              </a:rPr>
              <a:t>Strategy Pattern</a:t>
            </a:r>
            <a:r>
              <a:rPr lang="en">
                <a:solidFill>
                  <a:schemeClr val="dk1"/>
                </a:solidFill>
                <a:latin typeface="Source Sans Pro"/>
                <a:ea typeface="Source Sans Pro"/>
                <a:cs typeface="Source Sans Pro"/>
                <a:sym typeface="Source Sans Pro"/>
              </a:rPr>
              <a:t> (behavioral pattern)</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Patterns</a:t>
            </a:r>
            <a:endParaRPr/>
          </a:p>
        </p:txBody>
      </p:sp>
      <p:sp>
        <p:nvSpPr>
          <p:cNvPr id="1230" name="Google Shape;1230;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31" name="Google Shape;1231;p56"/>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
        <p:nvSpPr>
          <p:cNvPr id="1232" name="Google Shape;1232;p56"/>
          <p:cNvSpPr txBox="1"/>
          <p:nvPr/>
        </p:nvSpPr>
        <p:spPr>
          <a:xfrm>
            <a:off x="461375" y="1274450"/>
            <a:ext cx="80979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Expect only one global entry for email client - </a:t>
            </a:r>
            <a:r>
              <a:rPr b="1" lang="en">
                <a:solidFill>
                  <a:srgbClr val="4A6EE0"/>
                </a:solidFill>
                <a:latin typeface="Source Sans Pro"/>
                <a:ea typeface="Source Sans Pro"/>
                <a:cs typeface="Source Sans Pro"/>
                <a:sym typeface="Source Sans Pro"/>
              </a:rPr>
              <a:t>Singleton Pattern </a:t>
            </a:r>
            <a:r>
              <a:rPr lang="en">
                <a:solidFill>
                  <a:schemeClr val="dk1"/>
                </a:solidFill>
                <a:latin typeface="Source Sans Pro"/>
                <a:ea typeface="Source Sans Pro"/>
                <a:cs typeface="Source Sans Pro"/>
                <a:sym typeface="Source Sans Pro"/>
              </a:rPr>
              <a:t>(creational pattern)</a:t>
            </a:r>
            <a:endParaRPr>
              <a:solidFill>
                <a:schemeClr val="dk1"/>
              </a:solidFill>
              <a:latin typeface="Source Sans Pro"/>
              <a:ea typeface="Source Sans Pro"/>
              <a:cs typeface="Source Sans Pro"/>
              <a:sym typeface="Source Sans Pro"/>
            </a:endParaRPr>
          </a:p>
          <a:p>
            <a:pPr indent="-317500" lvl="0" marL="457200" rtl="0" algn="l">
              <a:lnSpc>
                <a:spcPct val="15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Different behavior between success and error message - </a:t>
            </a:r>
            <a:r>
              <a:rPr b="1" lang="en">
                <a:solidFill>
                  <a:srgbClr val="4A6EE0"/>
                </a:solidFill>
                <a:latin typeface="Source Sans Pro"/>
                <a:ea typeface="Source Sans Pro"/>
                <a:cs typeface="Source Sans Pro"/>
                <a:sym typeface="Source Sans Pro"/>
              </a:rPr>
              <a:t>Factory Method</a:t>
            </a:r>
            <a:r>
              <a:rPr lang="en">
                <a:solidFill>
                  <a:schemeClr val="dk1"/>
                </a:solidFill>
                <a:latin typeface="Source Sans Pro"/>
                <a:ea typeface="Source Sans Pro"/>
                <a:cs typeface="Source Sans Pro"/>
                <a:sym typeface="Source Sans Pro"/>
              </a:rPr>
              <a:t> (creational pattern)</a:t>
            </a:r>
            <a:endParaRPr>
              <a:solidFill>
                <a:schemeClr val="dk1"/>
              </a:solidFill>
              <a:latin typeface="Source Sans Pro"/>
              <a:ea typeface="Source Sans Pro"/>
              <a:cs typeface="Source Sans Pro"/>
              <a:sym typeface="Source Sans Pro"/>
            </a:endParaRPr>
          </a:p>
          <a:p>
            <a:pPr indent="-317500" lvl="0" marL="457200" rtl="0" algn="l">
              <a:lnSpc>
                <a:spcPct val="150000"/>
              </a:lnSpc>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User’s upcoming meetings can be viewed in different unit options (a week and a month) - </a:t>
            </a:r>
            <a:r>
              <a:rPr b="1" lang="en">
                <a:solidFill>
                  <a:srgbClr val="4A6EE0"/>
                </a:solidFill>
                <a:latin typeface="Source Sans Pro"/>
                <a:ea typeface="Source Sans Pro"/>
                <a:cs typeface="Source Sans Pro"/>
                <a:sym typeface="Source Sans Pro"/>
              </a:rPr>
              <a:t>Strategy Pattern</a:t>
            </a:r>
            <a:r>
              <a:rPr lang="en">
                <a:solidFill>
                  <a:schemeClr val="dk1"/>
                </a:solidFill>
                <a:latin typeface="Source Sans Pro"/>
                <a:ea typeface="Source Sans Pro"/>
                <a:cs typeface="Source Sans Pro"/>
                <a:sym typeface="Source Sans Pro"/>
              </a:rPr>
              <a:t> (behavioral pattern)</a:t>
            </a:r>
            <a:endParaRPr>
              <a:solidFill>
                <a:schemeClr val="dk1"/>
              </a:solidFill>
              <a:latin typeface="Source Sans Pro"/>
              <a:ea typeface="Source Sans Pro"/>
              <a:cs typeface="Source Sans Pro"/>
              <a:sym typeface="Source Sans Pro"/>
            </a:endParaRPr>
          </a:p>
        </p:txBody>
      </p:sp>
      <p:sp>
        <p:nvSpPr>
          <p:cNvPr id="1233" name="Google Shape;1233;p56"/>
          <p:cNvSpPr txBox="1"/>
          <p:nvPr/>
        </p:nvSpPr>
        <p:spPr>
          <a:xfrm>
            <a:off x="461375" y="2748550"/>
            <a:ext cx="80979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Service Level Access Control/Sequential Checks for APIs - </a:t>
            </a:r>
            <a:r>
              <a:rPr b="1" lang="en">
                <a:solidFill>
                  <a:srgbClr val="435D74"/>
                </a:solidFill>
                <a:latin typeface="Source Sans Pro"/>
                <a:ea typeface="Source Sans Pro"/>
                <a:cs typeface="Source Sans Pro"/>
                <a:sym typeface="Source Sans Pro"/>
              </a:rPr>
              <a:t>Chain of Responsibility</a:t>
            </a:r>
            <a:r>
              <a:rPr b="1" lang="en">
                <a:solidFill>
                  <a:srgbClr val="666666"/>
                </a:solidFill>
                <a:latin typeface="Source Sans Pro"/>
                <a:ea typeface="Source Sans Pro"/>
                <a:cs typeface="Source Sans Pro"/>
                <a:sym typeface="Source Sans Pro"/>
              </a:rPr>
              <a:t> </a:t>
            </a:r>
            <a:r>
              <a:rPr lang="en">
                <a:solidFill>
                  <a:srgbClr val="666666"/>
                </a:solidFill>
                <a:latin typeface="Source Sans Pro"/>
                <a:ea typeface="Source Sans Pro"/>
                <a:cs typeface="Source Sans Pro"/>
                <a:sym typeface="Source Sans Pro"/>
              </a:rPr>
              <a:t>(behavioral pattern)</a:t>
            </a:r>
            <a:endParaRPr>
              <a:solidFill>
                <a:srgbClr val="666666"/>
              </a:solidFill>
              <a:latin typeface="Source Sans Pro"/>
              <a:ea typeface="Source Sans Pro"/>
              <a:cs typeface="Source Sans Pro"/>
              <a:sym typeface="Source Sans Pro"/>
            </a:endParaRPr>
          </a:p>
          <a:p>
            <a:pPr indent="-317500" lvl="0" marL="457200" rtl="0" algn="l">
              <a:lnSpc>
                <a:spcPct val="150000"/>
              </a:lnSpc>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Client must interact with several Services -</a:t>
            </a:r>
            <a:r>
              <a:rPr b="1" lang="en">
                <a:solidFill>
                  <a:srgbClr val="435D74"/>
                </a:solidFill>
                <a:latin typeface="Source Sans Pro"/>
                <a:ea typeface="Source Sans Pro"/>
                <a:cs typeface="Source Sans Pro"/>
                <a:sym typeface="Source Sans Pro"/>
              </a:rPr>
              <a:t> Facade</a:t>
            </a:r>
            <a:r>
              <a:rPr b="1" lang="en">
                <a:solidFill>
                  <a:srgbClr val="666666"/>
                </a:solidFill>
                <a:latin typeface="Source Sans Pro"/>
                <a:ea typeface="Source Sans Pro"/>
                <a:cs typeface="Source Sans Pro"/>
                <a:sym typeface="Source Sans Pro"/>
              </a:rPr>
              <a:t> </a:t>
            </a:r>
            <a:r>
              <a:rPr lang="en">
                <a:solidFill>
                  <a:srgbClr val="666666"/>
                </a:solidFill>
                <a:latin typeface="Source Sans Pro"/>
                <a:ea typeface="Source Sans Pro"/>
                <a:cs typeface="Source Sans Pro"/>
                <a:sym typeface="Source Sans Pro"/>
              </a:rPr>
              <a:t>(structural pattern)</a:t>
            </a:r>
            <a:endParaRPr>
              <a:solidFill>
                <a:srgbClr val="0E101A"/>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a:t>
            </a:r>
            <a:endParaRPr sz="1800"/>
          </a:p>
          <a:p>
            <a:pPr indent="-342900" lvl="0" marL="914400" rtl="0" algn="l">
              <a:spcBef>
                <a:spcPts val="1600"/>
              </a:spcBef>
              <a:spcAft>
                <a:spcPts val="0"/>
              </a:spcAft>
              <a:buSzPts val="1800"/>
              <a:buChar char="-"/>
            </a:pPr>
            <a:r>
              <a:rPr lang="en" sz="1800"/>
              <a:t>We want to have a single point of entry for our external dependency SendGrid client.</a:t>
            </a:r>
            <a:endParaRPr/>
          </a:p>
        </p:txBody>
      </p:sp>
      <p:sp>
        <p:nvSpPr>
          <p:cNvPr id="1239" name="Google Shape;123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300"/>
              <a:t>We e</a:t>
            </a:r>
            <a:r>
              <a:rPr lang="en" sz="2300"/>
              <a:t>xpect a single</a:t>
            </a:r>
            <a:r>
              <a:rPr lang="en" sz="2300"/>
              <a:t> entry for external dependency</a:t>
            </a:r>
            <a:endParaRPr sz="2300"/>
          </a:p>
        </p:txBody>
      </p:sp>
      <p:sp>
        <p:nvSpPr>
          <p:cNvPr id="1240" name="Google Shape;1240;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a:t>
            </a:r>
            <a:endParaRPr sz="1800"/>
          </a:p>
          <a:p>
            <a:pPr indent="-342900" lvl="0" marL="914400" rtl="0" algn="l">
              <a:spcBef>
                <a:spcPts val="1600"/>
              </a:spcBef>
              <a:spcAft>
                <a:spcPts val="0"/>
              </a:spcAft>
              <a:buSzPts val="1800"/>
              <a:buChar char="-"/>
            </a:pPr>
            <a:r>
              <a:rPr lang="en" sz="1800"/>
              <a:t>We want to have a single point of entry for our external dependency SendGrid client.</a:t>
            </a:r>
            <a:endParaRPr sz="1800"/>
          </a:p>
          <a:p>
            <a:pPr indent="0" lvl="0" marL="0" rtl="0" algn="l">
              <a:spcBef>
                <a:spcPts val="1600"/>
              </a:spcBef>
              <a:spcAft>
                <a:spcPts val="1600"/>
              </a:spcAft>
              <a:buNone/>
            </a:pPr>
            <a:r>
              <a:rPr lang="en" sz="1800">
                <a:solidFill>
                  <a:schemeClr val="dk1"/>
                </a:solidFill>
              </a:rPr>
              <a:t>Solution - </a:t>
            </a:r>
            <a:r>
              <a:rPr b="1" lang="en" sz="1800">
                <a:solidFill>
                  <a:schemeClr val="dk1"/>
                </a:solidFill>
              </a:rPr>
              <a:t>Singleton</a:t>
            </a:r>
            <a:r>
              <a:rPr lang="en" sz="1800">
                <a:solidFill>
                  <a:schemeClr val="dk1"/>
                </a:solidFill>
              </a:rPr>
              <a:t>: </a:t>
            </a:r>
            <a:endParaRPr>
              <a:solidFill>
                <a:schemeClr val="dk1"/>
              </a:solidFill>
            </a:endParaRPr>
          </a:p>
        </p:txBody>
      </p:sp>
      <p:sp>
        <p:nvSpPr>
          <p:cNvPr id="1246" name="Google Shape;124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t>We expect a single entry for external dependency</a:t>
            </a:r>
            <a:endParaRPr sz="2300"/>
          </a:p>
          <a:p>
            <a:pPr indent="0" lvl="0" marL="0" rtl="0" algn="l">
              <a:lnSpc>
                <a:spcPct val="115000"/>
              </a:lnSpc>
              <a:spcBef>
                <a:spcPts val="1200"/>
              </a:spcBef>
              <a:spcAft>
                <a:spcPts val="1200"/>
              </a:spcAft>
              <a:buNone/>
            </a:pPr>
            <a:r>
              <a:t/>
            </a:r>
            <a:endParaRPr sz="2300"/>
          </a:p>
        </p:txBody>
      </p:sp>
      <p:sp>
        <p:nvSpPr>
          <p:cNvPr id="1247" name="Google Shape;1247;p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a:t>
            </a:r>
            <a:endParaRPr sz="1800"/>
          </a:p>
          <a:p>
            <a:pPr indent="-342900" lvl="0" marL="914400" rtl="0" algn="l">
              <a:spcBef>
                <a:spcPts val="1600"/>
              </a:spcBef>
              <a:spcAft>
                <a:spcPts val="0"/>
              </a:spcAft>
              <a:buSzPts val="1800"/>
              <a:buChar char="-"/>
            </a:pPr>
            <a:r>
              <a:rPr lang="en" sz="1800"/>
              <a:t>We want to have a single point of entry for our external dependency SendGrid client.</a:t>
            </a:r>
            <a:endParaRPr sz="1800"/>
          </a:p>
          <a:p>
            <a:pPr indent="0" lvl="0" marL="0" rtl="0" algn="l">
              <a:spcBef>
                <a:spcPts val="1600"/>
              </a:spcBef>
              <a:spcAft>
                <a:spcPts val="0"/>
              </a:spcAft>
              <a:buNone/>
            </a:pPr>
            <a:r>
              <a:rPr lang="en" sz="1800">
                <a:solidFill>
                  <a:schemeClr val="dk1"/>
                </a:solidFill>
              </a:rPr>
              <a:t>Solution - </a:t>
            </a:r>
            <a:r>
              <a:rPr b="1" lang="en" sz="1800">
                <a:solidFill>
                  <a:schemeClr val="dk1"/>
                </a:solidFill>
              </a:rPr>
              <a:t>Singleton</a:t>
            </a:r>
            <a:r>
              <a:rPr lang="en" sz="1800">
                <a:solidFill>
                  <a:schemeClr val="dk1"/>
                </a:solidFill>
              </a:rPr>
              <a:t>: </a:t>
            </a:r>
            <a:endParaRPr sz="1800">
              <a:solidFill>
                <a:schemeClr val="dk1"/>
              </a:solidFill>
            </a:endParaRPr>
          </a:p>
          <a:p>
            <a:pPr indent="-330200" lvl="1" marL="914400" rtl="0" algn="l">
              <a:spcBef>
                <a:spcPts val="1600"/>
              </a:spcBef>
              <a:spcAft>
                <a:spcPts val="1600"/>
              </a:spcAft>
              <a:buClr>
                <a:schemeClr val="dk1"/>
              </a:buClr>
              <a:buSzPts val="1600"/>
              <a:buChar char="-"/>
            </a:pPr>
            <a:r>
              <a:rPr lang="en" sz="1600">
                <a:solidFill>
                  <a:schemeClr val="dk1"/>
                </a:solidFill>
              </a:rPr>
              <a:t>Provides </a:t>
            </a:r>
            <a:r>
              <a:rPr b="1" lang="en" sz="1600">
                <a:solidFill>
                  <a:schemeClr val="dk1"/>
                </a:solidFill>
              </a:rPr>
              <a:t>global access point</a:t>
            </a:r>
            <a:r>
              <a:rPr lang="en" sz="1600">
                <a:solidFill>
                  <a:schemeClr val="dk1"/>
                </a:solidFill>
              </a:rPr>
              <a:t> for email client instance</a:t>
            </a:r>
            <a:endParaRPr>
              <a:solidFill>
                <a:schemeClr val="dk1"/>
              </a:solidFill>
            </a:endParaRPr>
          </a:p>
        </p:txBody>
      </p:sp>
      <p:sp>
        <p:nvSpPr>
          <p:cNvPr id="1253" name="Google Shape;125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t>We expect a single entry for external dependency</a:t>
            </a:r>
            <a:endParaRPr sz="2300"/>
          </a:p>
          <a:p>
            <a:pPr indent="0" lvl="0" marL="0" rtl="0" algn="l">
              <a:lnSpc>
                <a:spcPct val="115000"/>
              </a:lnSpc>
              <a:spcBef>
                <a:spcPts val="1200"/>
              </a:spcBef>
              <a:spcAft>
                <a:spcPts val="1200"/>
              </a:spcAft>
              <a:buNone/>
            </a:pPr>
            <a:r>
              <a:t/>
            </a:r>
            <a:endParaRPr sz="2300"/>
          </a:p>
        </p:txBody>
      </p:sp>
      <p:sp>
        <p:nvSpPr>
          <p:cNvPr id="1254" name="Google Shape;1254;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a:t>
            </a:r>
            <a:endParaRPr sz="1800"/>
          </a:p>
          <a:p>
            <a:pPr indent="-342900" lvl="0" marL="914400" rtl="0" algn="l">
              <a:spcBef>
                <a:spcPts val="1600"/>
              </a:spcBef>
              <a:spcAft>
                <a:spcPts val="0"/>
              </a:spcAft>
              <a:buSzPts val="1800"/>
              <a:buChar char="-"/>
            </a:pPr>
            <a:r>
              <a:rPr lang="en" sz="1800"/>
              <a:t>We want to have a single point of entry for our external dependency SendGrid client.</a:t>
            </a:r>
            <a:endParaRPr sz="1800"/>
          </a:p>
          <a:p>
            <a:pPr indent="0" lvl="0" marL="0" rtl="0" algn="l">
              <a:spcBef>
                <a:spcPts val="1600"/>
              </a:spcBef>
              <a:spcAft>
                <a:spcPts val="0"/>
              </a:spcAft>
              <a:buNone/>
            </a:pPr>
            <a:r>
              <a:rPr lang="en" sz="1800">
                <a:solidFill>
                  <a:schemeClr val="dk1"/>
                </a:solidFill>
              </a:rPr>
              <a:t>Solution - </a:t>
            </a:r>
            <a:r>
              <a:rPr b="1" lang="en" sz="1800">
                <a:solidFill>
                  <a:schemeClr val="dk1"/>
                </a:solidFill>
              </a:rPr>
              <a:t>Singleton</a:t>
            </a:r>
            <a:r>
              <a:rPr lang="en" sz="1800">
                <a:solidFill>
                  <a:schemeClr val="dk1"/>
                </a:solidFill>
              </a:rPr>
              <a:t>: </a:t>
            </a:r>
            <a:endParaRPr sz="1800">
              <a:solidFill>
                <a:schemeClr val="dk1"/>
              </a:solidFill>
            </a:endParaRPr>
          </a:p>
          <a:p>
            <a:pPr indent="-330200" lvl="1" marL="914400" rtl="0" algn="l">
              <a:spcBef>
                <a:spcPts val="1600"/>
              </a:spcBef>
              <a:spcAft>
                <a:spcPts val="0"/>
              </a:spcAft>
              <a:buClr>
                <a:schemeClr val="dk1"/>
              </a:buClr>
              <a:buSzPts val="1600"/>
              <a:buChar char="-"/>
            </a:pPr>
            <a:r>
              <a:rPr lang="en" sz="1600">
                <a:solidFill>
                  <a:schemeClr val="dk1"/>
                </a:solidFill>
              </a:rPr>
              <a:t>Provides </a:t>
            </a:r>
            <a:r>
              <a:rPr b="1" lang="en" sz="1600">
                <a:solidFill>
                  <a:schemeClr val="dk1"/>
                </a:solidFill>
              </a:rPr>
              <a:t>global access point</a:t>
            </a:r>
            <a:r>
              <a:rPr lang="en" sz="1600">
                <a:solidFill>
                  <a:schemeClr val="dk1"/>
                </a:solidFill>
              </a:rPr>
              <a:t> for email client instance</a:t>
            </a:r>
            <a:endParaRPr sz="1600">
              <a:solidFill>
                <a:schemeClr val="dk1"/>
              </a:solidFill>
            </a:endParaRPr>
          </a:p>
          <a:p>
            <a:pPr indent="-330200" lvl="1" marL="914400" rtl="0" algn="l">
              <a:spcBef>
                <a:spcPts val="1600"/>
              </a:spcBef>
              <a:spcAft>
                <a:spcPts val="1600"/>
              </a:spcAft>
              <a:buClr>
                <a:schemeClr val="dk1"/>
              </a:buClr>
              <a:buSzPts val="1600"/>
              <a:buChar char="-"/>
            </a:pPr>
            <a:r>
              <a:rPr lang="en" sz="1600">
                <a:solidFill>
                  <a:schemeClr val="dk1"/>
                </a:solidFill>
              </a:rPr>
              <a:t>Ensures </a:t>
            </a:r>
            <a:r>
              <a:rPr b="1" lang="en" sz="1600">
                <a:solidFill>
                  <a:schemeClr val="dk1"/>
                </a:solidFill>
              </a:rPr>
              <a:t>only one </a:t>
            </a:r>
            <a:r>
              <a:rPr lang="en" sz="1600">
                <a:solidFill>
                  <a:schemeClr val="dk1"/>
                </a:solidFill>
              </a:rPr>
              <a:t>email client instance exists</a:t>
            </a:r>
            <a:endParaRPr>
              <a:solidFill>
                <a:schemeClr val="dk1"/>
              </a:solidFill>
            </a:endParaRPr>
          </a:p>
        </p:txBody>
      </p:sp>
      <p:sp>
        <p:nvSpPr>
          <p:cNvPr id="1260" name="Google Shape;126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t>We expect a single entry for external dependency</a:t>
            </a:r>
            <a:endParaRPr sz="2300"/>
          </a:p>
          <a:p>
            <a:pPr indent="0" lvl="0" marL="0" rtl="0" algn="l">
              <a:lnSpc>
                <a:spcPct val="115000"/>
              </a:lnSpc>
              <a:spcBef>
                <a:spcPts val="1200"/>
              </a:spcBef>
              <a:spcAft>
                <a:spcPts val="1200"/>
              </a:spcAft>
              <a:buNone/>
            </a:pPr>
            <a:r>
              <a:t/>
            </a:r>
            <a:endParaRPr sz="2300"/>
          </a:p>
        </p:txBody>
      </p:sp>
      <p:sp>
        <p:nvSpPr>
          <p:cNvPr id="1261" name="Google Shape;1261;p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7" name="Google Shape;1267;p61"/>
          <p:cNvPicPr preferRelativeResize="0"/>
          <p:nvPr/>
        </p:nvPicPr>
        <p:blipFill>
          <a:blip r:embed="rId3">
            <a:alphaModFix/>
          </a:blip>
          <a:stretch>
            <a:fillRect/>
          </a:stretch>
        </p:blipFill>
        <p:spPr>
          <a:xfrm>
            <a:off x="152400" y="320925"/>
            <a:ext cx="8839201" cy="42346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Identified Problems </a:t>
            </a:r>
            <a:endParaRPr/>
          </a:p>
        </p:txBody>
      </p:sp>
      <p:sp>
        <p:nvSpPr>
          <p:cNvPr id="396" name="Google Shape;396;p3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35"/>
          <p:cNvSpPr txBox="1"/>
          <p:nvPr/>
        </p:nvSpPr>
        <p:spPr>
          <a:xfrm>
            <a:off x="720000" y="2808400"/>
            <a:ext cx="2428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Scattered Information</a:t>
            </a:r>
            <a:endParaRPr sz="1600">
              <a:solidFill>
                <a:srgbClr val="37474F"/>
              </a:solidFill>
              <a:latin typeface="Archivo Black"/>
              <a:ea typeface="Archivo Black"/>
              <a:cs typeface="Archivo Black"/>
              <a:sym typeface="Archivo Black"/>
            </a:endParaRPr>
          </a:p>
        </p:txBody>
      </p:sp>
      <p:sp>
        <p:nvSpPr>
          <p:cNvPr id="398" name="Google Shape;398;p35"/>
          <p:cNvSpPr txBox="1"/>
          <p:nvPr/>
        </p:nvSpPr>
        <p:spPr>
          <a:xfrm>
            <a:off x="877050" y="3610000"/>
            <a:ext cx="21144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55A64"/>
                </a:solidFill>
                <a:latin typeface="Source Sans Pro"/>
                <a:ea typeface="Source Sans Pro"/>
                <a:cs typeface="Source Sans Pro"/>
                <a:sym typeface="Source Sans Pro"/>
              </a:rPr>
              <a:t> </a:t>
            </a:r>
            <a:r>
              <a:rPr lang="en">
                <a:solidFill>
                  <a:srgbClr val="455A64"/>
                </a:solidFill>
                <a:latin typeface="Source Sans Pro"/>
                <a:ea typeface="Source Sans Pro"/>
                <a:cs typeface="Source Sans Pro"/>
                <a:sym typeface="Source Sans Pro"/>
              </a:rPr>
              <a:t>Slack channels, emails and resources calendars</a:t>
            </a:r>
            <a:endParaRPr>
              <a:solidFill>
                <a:srgbClr val="455A64"/>
              </a:solidFill>
              <a:latin typeface="Source Sans Pro"/>
              <a:ea typeface="Source Sans Pro"/>
              <a:cs typeface="Source Sans Pro"/>
              <a:sym typeface="Source Sans Pro"/>
            </a:endParaRPr>
          </a:p>
        </p:txBody>
      </p:sp>
      <p:cxnSp>
        <p:nvCxnSpPr>
          <p:cNvPr id="399" name="Google Shape;399;p35"/>
          <p:cNvCxnSpPr/>
          <p:nvPr/>
        </p:nvCxnSpPr>
        <p:spPr>
          <a:xfrm>
            <a:off x="1664400" y="2732200"/>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400" name="Google Shape;400;p35"/>
          <p:cNvGrpSpPr/>
          <p:nvPr/>
        </p:nvGrpSpPr>
        <p:grpSpPr>
          <a:xfrm>
            <a:off x="1664407" y="2016519"/>
            <a:ext cx="520805" cy="520805"/>
            <a:chOff x="899850" y="4992125"/>
            <a:chExt cx="481825" cy="481825"/>
          </a:xfrm>
        </p:grpSpPr>
        <p:sp>
          <p:nvSpPr>
            <p:cNvPr id="401" name="Google Shape;401;p3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 name="Google Shape;402;p3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 name="Google Shape;403;p3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404" name="Google Shape;404;p35"/>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1920"/>
              <a:t>Problem: </a:t>
            </a:r>
            <a:r>
              <a:rPr lang="en" sz="1920"/>
              <a:t>Success</a:t>
            </a:r>
            <a:r>
              <a:rPr lang="en" sz="1920"/>
              <a:t> message &amp; Error message have </a:t>
            </a:r>
            <a:r>
              <a:rPr lang="en" sz="1920"/>
              <a:t>different</a:t>
            </a:r>
            <a:r>
              <a:rPr lang="en" sz="1920"/>
              <a:t> behavior</a:t>
            </a:r>
            <a:endParaRPr sz="2820"/>
          </a:p>
        </p:txBody>
      </p:sp>
      <p:sp>
        <p:nvSpPr>
          <p:cNvPr id="1273" name="Google Shape;127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a:t>
            </a:r>
            <a:endParaRPr sz="1600"/>
          </a:p>
          <a:p>
            <a:pPr indent="-330200" lvl="1" marL="914400" rtl="0" algn="l">
              <a:spcBef>
                <a:spcPts val="1600"/>
              </a:spcBef>
              <a:spcAft>
                <a:spcPts val="0"/>
              </a:spcAft>
              <a:buSzPts val="1600"/>
              <a:buChar char="-"/>
            </a:pPr>
            <a:r>
              <a:rPr lang="en" sz="1600"/>
              <a:t>Whenever failure happens, we want to log the message</a:t>
            </a:r>
            <a:endParaRPr sz="1600"/>
          </a:p>
          <a:p>
            <a:pPr indent="-330200" lvl="1" marL="914400" rtl="0" algn="l">
              <a:spcBef>
                <a:spcPts val="1600"/>
              </a:spcBef>
              <a:spcAft>
                <a:spcPts val="1600"/>
              </a:spcAft>
              <a:buSzPts val="1600"/>
              <a:buChar char="-"/>
            </a:pPr>
            <a:r>
              <a:rPr lang="en" sz="1600"/>
              <a:t>Duplicate codes everywhere while generating the HTTP Response</a:t>
            </a:r>
            <a:endParaRPr sz="1600"/>
          </a:p>
        </p:txBody>
      </p:sp>
      <p:sp>
        <p:nvSpPr>
          <p:cNvPr id="1274" name="Google Shape;1274;p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1920"/>
              <a:t>Problem: Success message &amp; Error message have different behavior</a:t>
            </a:r>
            <a:endParaRPr sz="2820"/>
          </a:p>
        </p:txBody>
      </p:sp>
      <p:sp>
        <p:nvSpPr>
          <p:cNvPr id="1280" name="Google Shape;128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a:t>
            </a:r>
            <a:endParaRPr sz="1600"/>
          </a:p>
          <a:p>
            <a:pPr indent="-330200" lvl="1" marL="914400" rtl="0" algn="l">
              <a:spcBef>
                <a:spcPts val="1600"/>
              </a:spcBef>
              <a:spcAft>
                <a:spcPts val="0"/>
              </a:spcAft>
              <a:buSzPts val="1600"/>
              <a:buChar char="-"/>
            </a:pPr>
            <a:r>
              <a:rPr lang="en" sz="1600"/>
              <a:t>Whenever failure happens, we want to log the message</a:t>
            </a:r>
            <a:endParaRPr sz="1600"/>
          </a:p>
          <a:p>
            <a:pPr indent="-330200" lvl="1" marL="914400" rtl="0" algn="l">
              <a:spcBef>
                <a:spcPts val="1600"/>
              </a:spcBef>
              <a:spcAft>
                <a:spcPts val="0"/>
              </a:spcAft>
              <a:buSzPts val="1600"/>
              <a:buChar char="-"/>
            </a:pPr>
            <a:r>
              <a:rPr lang="en" sz="1600"/>
              <a:t>Duplicate codes everywhere while generating the HTTP Response</a:t>
            </a:r>
            <a:endParaRPr sz="1600"/>
          </a:p>
          <a:p>
            <a:pPr indent="0" lvl="0" marL="0" rtl="0" algn="l">
              <a:spcBef>
                <a:spcPts val="1600"/>
              </a:spcBef>
              <a:spcAft>
                <a:spcPts val="0"/>
              </a:spcAft>
              <a:buNone/>
            </a:pPr>
            <a:r>
              <a:rPr b="1" lang="en" sz="1800">
                <a:solidFill>
                  <a:schemeClr val="dk1"/>
                </a:solidFill>
              </a:rPr>
              <a:t>Solution: </a:t>
            </a:r>
            <a:endParaRPr b="1" sz="1800">
              <a:solidFill>
                <a:schemeClr val="dk1"/>
              </a:solidFill>
            </a:endParaRPr>
          </a:p>
          <a:p>
            <a:pPr indent="-330200" lvl="0" marL="914400" rtl="0" algn="l">
              <a:lnSpc>
                <a:spcPct val="100000"/>
              </a:lnSpc>
              <a:spcBef>
                <a:spcPts val="1600"/>
              </a:spcBef>
              <a:spcAft>
                <a:spcPts val="0"/>
              </a:spcAft>
              <a:buClr>
                <a:schemeClr val="dk1"/>
              </a:buClr>
              <a:buSzPts val="1600"/>
              <a:buChar char="-"/>
            </a:pPr>
            <a:r>
              <a:rPr lang="en" sz="1600">
                <a:solidFill>
                  <a:schemeClr val="dk1"/>
                </a:solidFill>
              </a:rPr>
              <a:t>Apply </a:t>
            </a:r>
            <a:r>
              <a:rPr b="1" lang="en" sz="1600">
                <a:solidFill>
                  <a:schemeClr val="dk1"/>
                </a:solidFill>
              </a:rPr>
              <a:t>Factory Method</a:t>
            </a:r>
            <a:r>
              <a:rPr lang="en" sz="1600">
                <a:solidFill>
                  <a:schemeClr val="dk1"/>
                </a:solidFill>
              </a:rPr>
              <a:t> to have different implementation of success and error message during response</a:t>
            </a:r>
            <a:endParaRPr sz="1600"/>
          </a:p>
        </p:txBody>
      </p:sp>
      <p:sp>
        <p:nvSpPr>
          <p:cNvPr id="1281" name="Google Shape;1281;p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Factory Method Pattern</a:t>
            </a:r>
            <a:endParaRPr/>
          </a:p>
        </p:txBody>
      </p:sp>
      <p:sp>
        <p:nvSpPr>
          <p:cNvPr id="1287" name="Google Shape;1287;p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8" name="Google Shape;1288;p64"/>
          <p:cNvPicPr preferRelativeResize="0"/>
          <p:nvPr/>
        </p:nvPicPr>
        <p:blipFill>
          <a:blip r:embed="rId3">
            <a:alphaModFix/>
          </a:blip>
          <a:stretch>
            <a:fillRect/>
          </a:stretch>
        </p:blipFill>
        <p:spPr>
          <a:xfrm>
            <a:off x="488175" y="1082950"/>
            <a:ext cx="8167657" cy="37660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Factory Method Pattern</a:t>
            </a:r>
            <a:endParaRPr/>
          </a:p>
        </p:txBody>
      </p:sp>
      <p:sp>
        <p:nvSpPr>
          <p:cNvPr id="1294" name="Google Shape;1294;p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5" name="Google Shape;1295;p65"/>
          <p:cNvPicPr preferRelativeResize="0"/>
          <p:nvPr/>
        </p:nvPicPr>
        <p:blipFill>
          <a:blip r:embed="rId3">
            <a:alphaModFix/>
          </a:blip>
          <a:stretch>
            <a:fillRect/>
          </a:stretch>
        </p:blipFill>
        <p:spPr>
          <a:xfrm>
            <a:off x="2266900" y="1060225"/>
            <a:ext cx="4610208"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1820"/>
              <a:t>Problem: User’s </a:t>
            </a:r>
            <a:r>
              <a:rPr lang="en" sz="1820"/>
              <a:t>upcoming </a:t>
            </a:r>
            <a:r>
              <a:rPr lang="en" sz="1820"/>
              <a:t>meetings need to be viewed in different unit options</a:t>
            </a:r>
            <a:endParaRPr sz="1820"/>
          </a:p>
        </p:txBody>
      </p:sp>
      <p:sp>
        <p:nvSpPr>
          <p:cNvPr id="1301" name="Google Shape;1301;p66"/>
          <p:cNvSpPr txBox="1"/>
          <p:nvPr>
            <p:ph idx="1" type="body"/>
          </p:nvPr>
        </p:nvSpPr>
        <p:spPr>
          <a:xfrm>
            <a:off x="311700" y="1354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Problem: </a:t>
            </a:r>
            <a:endParaRPr sz="1800"/>
          </a:p>
          <a:p>
            <a:pPr indent="-330200" lvl="1" marL="914400" rtl="0" algn="l">
              <a:spcBef>
                <a:spcPts val="1600"/>
              </a:spcBef>
              <a:spcAft>
                <a:spcPts val="0"/>
              </a:spcAft>
              <a:buSzPts val="1600"/>
              <a:buChar char="-"/>
            </a:pPr>
            <a:r>
              <a:rPr lang="en" sz="1600"/>
              <a:t>There are different view-unit variants to alter the same date object array during runtime</a:t>
            </a:r>
            <a:endParaRPr sz="1600"/>
          </a:p>
          <a:p>
            <a:pPr indent="-330200" lvl="1" marL="914400" rtl="0" algn="l">
              <a:spcBef>
                <a:spcPts val="1600"/>
              </a:spcBef>
              <a:spcAft>
                <a:spcPts val="0"/>
              </a:spcAft>
              <a:buSzPts val="1600"/>
              <a:buChar char="-"/>
            </a:pPr>
            <a:r>
              <a:rPr lang="en" sz="1600"/>
              <a:t>We need to isolate the view changing logic of a class from the implementation details</a:t>
            </a:r>
            <a:endParaRPr sz="1600"/>
          </a:p>
          <a:p>
            <a:pPr indent="0" lvl="0" marL="0" rtl="0" algn="l">
              <a:lnSpc>
                <a:spcPct val="100000"/>
              </a:lnSpc>
              <a:spcBef>
                <a:spcPts val="1600"/>
              </a:spcBef>
              <a:spcAft>
                <a:spcPts val="0"/>
              </a:spcAft>
              <a:buNone/>
            </a:pPr>
            <a:r>
              <a:t/>
            </a:r>
            <a:endParaRPr sz="1600"/>
          </a:p>
        </p:txBody>
      </p:sp>
      <p:sp>
        <p:nvSpPr>
          <p:cNvPr id="1302" name="Google Shape;1302;p6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1820"/>
              <a:t>Problem: User’s upcoming meetings need to be viewed in different unit options</a:t>
            </a:r>
            <a:endParaRPr sz="1820"/>
          </a:p>
        </p:txBody>
      </p:sp>
      <p:sp>
        <p:nvSpPr>
          <p:cNvPr id="1308" name="Google Shape;1308;p67"/>
          <p:cNvSpPr txBox="1"/>
          <p:nvPr>
            <p:ph idx="1" type="body"/>
          </p:nvPr>
        </p:nvSpPr>
        <p:spPr>
          <a:xfrm>
            <a:off x="311700" y="1354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Problem: </a:t>
            </a:r>
            <a:endParaRPr sz="1800"/>
          </a:p>
          <a:p>
            <a:pPr indent="-330200" lvl="1" marL="914400" rtl="0" algn="l">
              <a:spcBef>
                <a:spcPts val="1600"/>
              </a:spcBef>
              <a:spcAft>
                <a:spcPts val="0"/>
              </a:spcAft>
              <a:buSzPts val="1600"/>
              <a:buChar char="-"/>
            </a:pPr>
            <a:r>
              <a:rPr lang="en" sz="1600"/>
              <a:t>There are different view-unit variants to alter the same date object array during runtime</a:t>
            </a:r>
            <a:endParaRPr sz="1600"/>
          </a:p>
          <a:p>
            <a:pPr indent="-330200" lvl="1" marL="914400" rtl="0" algn="l">
              <a:spcBef>
                <a:spcPts val="1600"/>
              </a:spcBef>
              <a:spcAft>
                <a:spcPts val="0"/>
              </a:spcAft>
              <a:buSzPts val="1600"/>
              <a:buChar char="-"/>
            </a:pPr>
            <a:r>
              <a:rPr lang="en" sz="1600"/>
              <a:t>We need to isolate the view changing logic of a class from the implementation details</a:t>
            </a:r>
            <a:endParaRPr sz="1600"/>
          </a:p>
          <a:p>
            <a:pPr indent="0" lvl="0" marL="0" rtl="0" algn="l">
              <a:spcBef>
                <a:spcPts val="1600"/>
              </a:spcBef>
              <a:spcAft>
                <a:spcPts val="0"/>
              </a:spcAft>
              <a:buNone/>
            </a:pPr>
            <a:r>
              <a:rPr b="1" lang="en" sz="1800"/>
              <a:t>Solution: </a:t>
            </a:r>
            <a:endParaRPr b="1" sz="1800">
              <a:solidFill>
                <a:schemeClr val="dk1"/>
              </a:solidFill>
            </a:endParaRPr>
          </a:p>
          <a:p>
            <a:pPr indent="-330200" lvl="0" marL="914400" rtl="0" algn="l">
              <a:lnSpc>
                <a:spcPct val="100000"/>
              </a:lnSpc>
              <a:spcBef>
                <a:spcPts val="1600"/>
              </a:spcBef>
              <a:spcAft>
                <a:spcPts val="0"/>
              </a:spcAft>
              <a:buClr>
                <a:schemeClr val="dk1"/>
              </a:buClr>
              <a:buSzPts val="1600"/>
              <a:buChar char="-"/>
            </a:pPr>
            <a:r>
              <a:rPr lang="en" sz="1600">
                <a:solidFill>
                  <a:schemeClr val="dk1"/>
                </a:solidFill>
              </a:rPr>
              <a:t>Apply </a:t>
            </a:r>
            <a:r>
              <a:rPr b="1" lang="en" sz="1600">
                <a:solidFill>
                  <a:schemeClr val="dk1"/>
                </a:solidFill>
              </a:rPr>
              <a:t>Strategy Pattern</a:t>
            </a:r>
            <a:r>
              <a:rPr lang="en" sz="1600">
                <a:solidFill>
                  <a:schemeClr val="dk1"/>
                </a:solidFill>
              </a:rPr>
              <a:t> on the calendar page to help us to extract the the </a:t>
            </a:r>
            <a:r>
              <a:rPr b="1" lang="en" sz="1600">
                <a:solidFill>
                  <a:schemeClr val="dk1"/>
                </a:solidFill>
              </a:rPr>
              <a:t>different view rendering algorithms</a:t>
            </a:r>
            <a:r>
              <a:rPr lang="en" sz="1600">
                <a:solidFill>
                  <a:schemeClr val="dk1"/>
                </a:solidFill>
              </a:rPr>
              <a:t> into </a:t>
            </a:r>
            <a:r>
              <a:rPr b="1" lang="en" sz="1600">
                <a:solidFill>
                  <a:schemeClr val="dk1"/>
                </a:solidFill>
              </a:rPr>
              <a:t>separate</a:t>
            </a:r>
            <a:r>
              <a:rPr lang="en" sz="1600">
                <a:solidFill>
                  <a:schemeClr val="dk1"/>
                </a:solidFill>
              </a:rPr>
              <a:t> classes</a:t>
            </a:r>
            <a:endParaRPr sz="1600">
              <a:solidFill>
                <a:schemeClr val="dk1"/>
              </a:solidFill>
            </a:endParaRPr>
          </a:p>
        </p:txBody>
      </p:sp>
      <p:sp>
        <p:nvSpPr>
          <p:cNvPr id="1309" name="Google Shape;1309;p6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id="1314" name="Google Shape;1314;p68"/>
          <p:cNvPicPr preferRelativeResize="0"/>
          <p:nvPr/>
        </p:nvPicPr>
        <p:blipFill rotWithShape="1">
          <a:blip r:embed="rId3">
            <a:alphaModFix/>
          </a:blip>
          <a:srcRect b="53831" l="0" r="0" t="0"/>
          <a:stretch/>
        </p:blipFill>
        <p:spPr>
          <a:xfrm>
            <a:off x="1332525" y="1673600"/>
            <a:ext cx="6478951" cy="2441201"/>
          </a:xfrm>
          <a:prstGeom prst="rect">
            <a:avLst/>
          </a:prstGeom>
          <a:noFill/>
          <a:ln>
            <a:noFill/>
          </a:ln>
        </p:spPr>
      </p:pic>
      <p:sp>
        <p:nvSpPr>
          <p:cNvPr id="1315" name="Google Shape;131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6" name="Google Shape;1316;p6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Strategy Pattern</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pic>
        <p:nvPicPr>
          <p:cNvPr id="1321" name="Google Shape;1321;p69"/>
          <p:cNvPicPr preferRelativeResize="0"/>
          <p:nvPr/>
        </p:nvPicPr>
        <p:blipFill rotWithShape="1">
          <a:blip r:embed="rId3">
            <a:alphaModFix/>
          </a:blip>
          <a:srcRect b="4789" l="0" r="0" t="0"/>
          <a:stretch/>
        </p:blipFill>
        <p:spPr>
          <a:xfrm>
            <a:off x="1293825" y="-89350"/>
            <a:ext cx="6451750" cy="5143501"/>
          </a:xfrm>
          <a:prstGeom prst="rect">
            <a:avLst/>
          </a:prstGeom>
          <a:noFill/>
          <a:ln>
            <a:noFill/>
          </a:ln>
        </p:spPr>
      </p:pic>
      <p:sp>
        <p:nvSpPr>
          <p:cNvPr id="1322" name="Google Shape;132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3" name="Google Shape;1323;p6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Strategy Pattern</a:t>
            </a:r>
            <a:endParaRPr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2120"/>
              <a:t>Problem: Service level access control/ s</a:t>
            </a:r>
            <a:r>
              <a:rPr lang="en" sz="2120"/>
              <a:t>equential</a:t>
            </a:r>
            <a:r>
              <a:rPr lang="en" sz="2120"/>
              <a:t> checks for APIs</a:t>
            </a:r>
            <a:endParaRPr sz="3020"/>
          </a:p>
        </p:txBody>
      </p:sp>
      <p:sp>
        <p:nvSpPr>
          <p:cNvPr id="1329" name="Google Shape;1329;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a:t>
            </a:r>
            <a:endParaRPr sz="1800"/>
          </a:p>
          <a:p>
            <a:pPr indent="-330200" lvl="1" marL="914400" rtl="0" algn="l">
              <a:spcBef>
                <a:spcPts val="1600"/>
              </a:spcBef>
              <a:spcAft>
                <a:spcPts val="0"/>
              </a:spcAft>
              <a:buSzPts val="1600"/>
              <a:buChar char="-"/>
            </a:pPr>
            <a:r>
              <a:rPr lang="en" sz="1600"/>
              <a:t>We want to restrict the system to only authenticated CMU-SV students, faculty to operate</a:t>
            </a:r>
            <a:endParaRPr sz="1600"/>
          </a:p>
          <a:p>
            <a:pPr indent="-330200" lvl="1" marL="914400" rtl="0" algn="l">
              <a:spcBef>
                <a:spcPts val="1600"/>
              </a:spcBef>
              <a:spcAft>
                <a:spcPts val="1600"/>
              </a:spcAft>
              <a:buSzPts val="1600"/>
              <a:buChar char="-"/>
            </a:pPr>
            <a:r>
              <a:rPr lang="en" sz="1600"/>
              <a:t>We want to encapsulate common operations that could share among APIs</a:t>
            </a:r>
            <a:endParaRPr sz="1800"/>
          </a:p>
        </p:txBody>
      </p:sp>
      <p:sp>
        <p:nvSpPr>
          <p:cNvPr id="1330" name="Google Shape;1330;p7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120"/>
              <a:t>Problem: Service level access control/ sequential checks for APIs</a:t>
            </a:r>
            <a:endParaRPr sz="3020"/>
          </a:p>
          <a:p>
            <a:pPr indent="0" lvl="0" marL="0" rtl="0" algn="l">
              <a:lnSpc>
                <a:spcPct val="115000"/>
              </a:lnSpc>
              <a:spcBef>
                <a:spcPts val="1200"/>
              </a:spcBef>
              <a:spcAft>
                <a:spcPts val="1200"/>
              </a:spcAft>
              <a:buSzPts val="990"/>
              <a:buNone/>
            </a:pPr>
            <a:r>
              <a:t/>
            </a:r>
            <a:endParaRPr sz="2120"/>
          </a:p>
        </p:txBody>
      </p:sp>
      <p:sp>
        <p:nvSpPr>
          <p:cNvPr id="1336" name="Google Shape;1336;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a:t>
            </a:r>
            <a:endParaRPr sz="1800"/>
          </a:p>
          <a:p>
            <a:pPr indent="-330200" lvl="1" marL="914400" rtl="0" algn="l">
              <a:spcBef>
                <a:spcPts val="1600"/>
              </a:spcBef>
              <a:spcAft>
                <a:spcPts val="0"/>
              </a:spcAft>
              <a:buSzPts val="1600"/>
              <a:buChar char="-"/>
            </a:pPr>
            <a:r>
              <a:rPr lang="en" sz="1600"/>
              <a:t>We want to restrict the system to only authenticated CMU-SV students, faculty to operate</a:t>
            </a:r>
            <a:endParaRPr sz="1600"/>
          </a:p>
          <a:p>
            <a:pPr indent="-330200" lvl="1" marL="914400" rtl="0" algn="l">
              <a:spcBef>
                <a:spcPts val="1600"/>
              </a:spcBef>
              <a:spcAft>
                <a:spcPts val="0"/>
              </a:spcAft>
              <a:buSzPts val="1600"/>
              <a:buChar char="-"/>
            </a:pPr>
            <a:r>
              <a:rPr lang="en" sz="1600"/>
              <a:t>We want to encapsulate common operations that could share among APIs</a:t>
            </a:r>
            <a:endParaRPr sz="1600"/>
          </a:p>
          <a:p>
            <a:pPr indent="0" lvl="0" marL="0" rtl="0" algn="l">
              <a:spcBef>
                <a:spcPts val="1600"/>
              </a:spcBef>
              <a:spcAft>
                <a:spcPts val="0"/>
              </a:spcAft>
              <a:buNone/>
            </a:pPr>
            <a:r>
              <a:rPr b="1" lang="en" sz="1800">
                <a:solidFill>
                  <a:schemeClr val="dk1"/>
                </a:solidFill>
              </a:rPr>
              <a:t>Solution: </a:t>
            </a:r>
            <a:endParaRPr b="1" sz="1800">
              <a:solidFill>
                <a:schemeClr val="dk1"/>
              </a:solidFill>
            </a:endParaRPr>
          </a:p>
          <a:p>
            <a:pPr indent="-330200" lvl="0" marL="914400" rtl="0" algn="l">
              <a:lnSpc>
                <a:spcPct val="100000"/>
              </a:lnSpc>
              <a:spcBef>
                <a:spcPts val="1600"/>
              </a:spcBef>
              <a:spcAft>
                <a:spcPts val="0"/>
              </a:spcAft>
              <a:buClr>
                <a:schemeClr val="dk1"/>
              </a:buClr>
              <a:buSzPts val="1600"/>
              <a:buChar char="-"/>
            </a:pPr>
            <a:r>
              <a:rPr lang="en" sz="1600">
                <a:solidFill>
                  <a:schemeClr val="dk1"/>
                </a:solidFill>
              </a:rPr>
              <a:t>Apply </a:t>
            </a:r>
            <a:r>
              <a:rPr b="1" lang="en" sz="1600">
                <a:solidFill>
                  <a:schemeClr val="dk1"/>
                </a:solidFill>
              </a:rPr>
              <a:t>Chain of Responsibility</a:t>
            </a:r>
            <a:r>
              <a:rPr lang="en" sz="1600">
                <a:solidFill>
                  <a:schemeClr val="dk1"/>
                </a:solidFill>
              </a:rPr>
              <a:t> as </a:t>
            </a:r>
            <a:r>
              <a:rPr b="1" lang="en" sz="1600">
                <a:solidFill>
                  <a:schemeClr val="dk1"/>
                </a:solidFill>
              </a:rPr>
              <a:t>middleware</a:t>
            </a:r>
            <a:r>
              <a:rPr lang="en" sz="1600">
                <a:solidFill>
                  <a:schemeClr val="dk1"/>
                </a:solidFill>
              </a:rPr>
              <a:t> in our </a:t>
            </a:r>
            <a:r>
              <a:rPr b="1" lang="en" sz="1600">
                <a:solidFill>
                  <a:schemeClr val="dk1"/>
                </a:solidFill>
              </a:rPr>
              <a:t>API Gateway</a:t>
            </a:r>
            <a:r>
              <a:rPr lang="en" sz="1600">
                <a:solidFill>
                  <a:schemeClr val="dk1"/>
                </a:solidFill>
              </a:rPr>
              <a:t> </a:t>
            </a:r>
            <a:endParaRPr sz="1600">
              <a:solidFill>
                <a:schemeClr val="dk1"/>
              </a:solidFill>
            </a:endParaRPr>
          </a:p>
          <a:p>
            <a:pPr indent="0" lvl="0" marL="914400" rtl="0" algn="l">
              <a:lnSpc>
                <a:spcPct val="100000"/>
              </a:lnSpc>
              <a:spcBef>
                <a:spcPts val="0"/>
              </a:spcBef>
              <a:spcAft>
                <a:spcPts val="0"/>
              </a:spcAft>
              <a:buNone/>
            </a:pPr>
            <a:r>
              <a:t/>
            </a:r>
            <a:endParaRPr sz="1600">
              <a:solidFill>
                <a:schemeClr val="dk1"/>
              </a:solidFill>
            </a:endParaRPr>
          </a:p>
          <a:p>
            <a:pPr indent="-330200" lvl="0" marL="914400" rtl="0" algn="l">
              <a:lnSpc>
                <a:spcPct val="100000"/>
              </a:lnSpc>
              <a:spcBef>
                <a:spcPts val="0"/>
              </a:spcBef>
              <a:spcAft>
                <a:spcPts val="0"/>
              </a:spcAft>
              <a:buClr>
                <a:schemeClr val="dk1"/>
              </a:buClr>
              <a:buSzPts val="1600"/>
              <a:buChar char="-"/>
            </a:pPr>
            <a:r>
              <a:rPr lang="en" sz="1600">
                <a:solidFill>
                  <a:schemeClr val="dk1"/>
                </a:solidFill>
              </a:rPr>
              <a:t>Use </a:t>
            </a:r>
            <a:r>
              <a:rPr b="1" lang="en" sz="1600">
                <a:solidFill>
                  <a:schemeClr val="dk1"/>
                </a:solidFill>
              </a:rPr>
              <a:t>Base Handlers</a:t>
            </a:r>
            <a:r>
              <a:rPr lang="en" sz="1600">
                <a:solidFill>
                  <a:schemeClr val="dk1"/>
                </a:solidFill>
              </a:rPr>
              <a:t> to let other  </a:t>
            </a:r>
            <a:r>
              <a:rPr b="1" lang="en" sz="1600">
                <a:solidFill>
                  <a:schemeClr val="dk1"/>
                </a:solidFill>
              </a:rPr>
              <a:t>handlers</a:t>
            </a:r>
            <a:r>
              <a:rPr lang="en" sz="1600">
                <a:solidFill>
                  <a:schemeClr val="dk1"/>
                </a:solidFill>
              </a:rPr>
              <a:t> extend for </a:t>
            </a:r>
            <a:r>
              <a:rPr b="1" lang="en" sz="1600">
                <a:solidFill>
                  <a:schemeClr val="dk1"/>
                </a:solidFill>
              </a:rPr>
              <a:t>authenticating</a:t>
            </a:r>
            <a:r>
              <a:rPr lang="en" sz="1600">
                <a:solidFill>
                  <a:schemeClr val="dk1"/>
                </a:solidFill>
              </a:rPr>
              <a:t> and </a:t>
            </a:r>
            <a:r>
              <a:rPr b="1" lang="en" sz="1600">
                <a:solidFill>
                  <a:schemeClr val="dk1"/>
                </a:solidFill>
              </a:rPr>
              <a:t>validating</a:t>
            </a:r>
            <a:endParaRPr b="1" sz="1600">
              <a:solidFill>
                <a:schemeClr val="dk1"/>
              </a:solidFill>
            </a:endParaRPr>
          </a:p>
          <a:p>
            <a:pPr indent="0" lvl="0" marL="0" rtl="0" algn="l">
              <a:spcBef>
                <a:spcPts val="0"/>
              </a:spcBef>
              <a:spcAft>
                <a:spcPts val="1600"/>
              </a:spcAft>
              <a:buNone/>
            </a:pPr>
            <a:r>
              <a:t/>
            </a:r>
            <a:endParaRPr sz="1600"/>
          </a:p>
        </p:txBody>
      </p:sp>
      <p:sp>
        <p:nvSpPr>
          <p:cNvPr id="1337" name="Google Shape;1337;p7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Identified Problems </a:t>
            </a:r>
            <a:endParaRPr/>
          </a:p>
        </p:txBody>
      </p:sp>
      <p:sp>
        <p:nvSpPr>
          <p:cNvPr id="410" name="Google Shape;410;p36"/>
          <p:cNvSpPr txBox="1"/>
          <p:nvPr/>
        </p:nvSpPr>
        <p:spPr>
          <a:xfrm>
            <a:off x="720000" y="2808400"/>
            <a:ext cx="2428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Scattered Information</a:t>
            </a:r>
            <a:endParaRPr sz="1600">
              <a:solidFill>
                <a:srgbClr val="37474F"/>
              </a:solidFill>
              <a:latin typeface="Archivo Black"/>
              <a:ea typeface="Archivo Black"/>
              <a:cs typeface="Archivo Black"/>
              <a:sym typeface="Archivo Black"/>
            </a:endParaRPr>
          </a:p>
        </p:txBody>
      </p:sp>
      <p:sp>
        <p:nvSpPr>
          <p:cNvPr id="411" name="Google Shape;411;p36"/>
          <p:cNvSpPr txBox="1"/>
          <p:nvPr/>
        </p:nvSpPr>
        <p:spPr>
          <a:xfrm>
            <a:off x="877050" y="3610000"/>
            <a:ext cx="21144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55A64"/>
                </a:solidFill>
                <a:latin typeface="Source Sans Pro"/>
                <a:ea typeface="Source Sans Pro"/>
                <a:cs typeface="Source Sans Pro"/>
                <a:sym typeface="Source Sans Pro"/>
              </a:rPr>
              <a:t> Slack channels, emails and resources calendars</a:t>
            </a:r>
            <a:endParaRPr>
              <a:solidFill>
                <a:srgbClr val="455A64"/>
              </a:solidFill>
              <a:latin typeface="Source Sans Pro"/>
              <a:ea typeface="Source Sans Pro"/>
              <a:cs typeface="Source Sans Pro"/>
              <a:sym typeface="Source Sans Pro"/>
            </a:endParaRPr>
          </a:p>
        </p:txBody>
      </p:sp>
      <p:sp>
        <p:nvSpPr>
          <p:cNvPr id="412" name="Google Shape;412;p36"/>
          <p:cNvSpPr txBox="1"/>
          <p:nvPr/>
        </p:nvSpPr>
        <p:spPr>
          <a:xfrm>
            <a:off x="3357750" y="2808400"/>
            <a:ext cx="24285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Inefficient Scheduling Process</a:t>
            </a:r>
            <a:endParaRPr sz="1600">
              <a:solidFill>
                <a:srgbClr val="37474F"/>
              </a:solidFill>
              <a:latin typeface="Archivo Black"/>
              <a:ea typeface="Archivo Black"/>
              <a:cs typeface="Archivo Black"/>
              <a:sym typeface="Archivo Black"/>
            </a:endParaRPr>
          </a:p>
        </p:txBody>
      </p:sp>
      <p:sp>
        <p:nvSpPr>
          <p:cNvPr id="413" name="Google Shape;413;p3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36"/>
          <p:cNvSpPr txBox="1"/>
          <p:nvPr/>
        </p:nvSpPr>
        <p:spPr>
          <a:xfrm>
            <a:off x="3514800" y="3610000"/>
            <a:ext cx="2114400" cy="7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55A64"/>
                </a:solidFill>
                <a:latin typeface="Source Sans Pro"/>
                <a:ea typeface="Source Sans Pro"/>
                <a:cs typeface="Source Sans Pro"/>
                <a:sym typeface="Source Sans Pro"/>
              </a:rPr>
              <a:t>Message back and forth to decide a group event</a:t>
            </a:r>
            <a:endParaRPr>
              <a:solidFill>
                <a:srgbClr val="455A64"/>
              </a:solidFill>
              <a:latin typeface="Source Sans Pro"/>
              <a:ea typeface="Source Sans Pro"/>
              <a:cs typeface="Source Sans Pro"/>
              <a:sym typeface="Source Sans Pro"/>
            </a:endParaRPr>
          </a:p>
        </p:txBody>
      </p:sp>
      <p:cxnSp>
        <p:nvCxnSpPr>
          <p:cNvPr id="415" name="Google Shape;415;p36"/>
          <p:cNvCxnSpPr/>
          <p:nvPr/>
        </p:nvCxnSpPr>
        <p:spPr>
          <a:xfrm>
            <a:off x="4302150" y="2732200"/>
            <a:ext cx="539700" cy="0"/>
          </a:xfrm>
          <a:prstGeom prst="straightConnector1">
            <a:avLst/>
          </a:prstGeom>
          <a:noFill/>
          <a:ln cap="flat" cmpd="sng" w="28575">
            <a:solidFill>
              <a:srgbClr val="DBDBDB"/>
            </a:solidFill>
            <a:prstDash val="solid"/>
            <a:round/>
            <a:headEnd len="med" w="med" type="none"/>
            <a:tailEnd len="med" w="med" type="none"/>
          </a:ln>
        </p:spPr>
      </p:cxnSp>
      <p:cxnSp>
        <p:nvCxnSpPr>
          <p:cNvPr id="416" name="Google Shape;416;p36"/>
          <p:cNvCxnSpPr/>
          <p:nvPr/>
        </p:nvCxnSpPr>
        <p:spPr>
          <a:xfrm>
            <a:off x="1664400" y="2732200"/>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417" name="Google Shape;417;p36"/>
          <p:cNvGrpSpPr/>
          <p:nvPr/>
        </p:nvGrpSpPr>
        <p:grpSpPr>
          <a:xfrm>
            <a:off x="4302167" y="2009254"/>
            <a:ext cx="539698" cy="535335"/>
            <a:chOff x="-2310650" y="3958175"/>
            <a:chExt cx="293825" cy="291450"/>
          </a:xfrm>
        </p:grpSpPr>
        <p:sp>
          <p:nvSpPr>
            <p:cNvPr id="418" name="Google Shape;418;p3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6"/>
          <p:cNvGrpSpPr/>
          <p:nvPr/>
        </p:nvGrpSpPr>
        <p:grpSpPr>
          <a:xfrm>
            <a:off x="1664407" y="2016519"/>
            <a:ext cx="520805" cy="520805"/>
            <a:chOff x="899850" y="4992125"/>
            <a:chExt cx="481825" cy="481825"/>
          </a:xfrm>
        </p:grpSpPr>
        <p:sp>
          <p:nvSpPr>
            <p:cNvPr id="421" name="Google Shape;421;p3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 name="Google Shape;422;p3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 name="Google Shape;423;p3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424" name="Google Shape;424;p36"/>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Client must interact with several Services</a:t>
            </a:r>
            <a:endParaRPr/>
          </a:p>
        </p:txBody>
      </p:sp>
      <p:sp>
        <p:nvSpPr>
          <p:cNvPr id="1343" name="Google Shape;1343;p72"/>
          <p:cNvSpPr txBox="1"/>
          <p:nvPr>
            <p:ph idx="1" type="body"/>
          </p:nvPr>
        </p:nvSpPr>
        <p:spPr>
          <a:xfrm>
            <a:off x="311700" y="133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a:t>
            </a:r>
            <a:endParaRPr sz="1800"/>
          </a:p>
          <a:p>
            <a:pPr indent="-330200" lvl="0" marL="914400" rtl="0" algn="l">
              <a:spcBef>
                <a:spcPts val="1600"/>
              </a:spcBef>
              <a:spcAft>
                <a:spcPts val="0"/>
              </a:spcAft>
              <a:buSzPts val="1600"/>
              <a:buChar char="-"/>
            </a:pPr>
            <a:r>
              <a:rPr lang="en" sz="1600"/>
              <a:t>We are using 3 microservices to build our app and want to hide them from the client</a:t>
            </a:r>
            <a:endParaRPr sz="1600"/>
          </a:p>
          <a:p>
            <a:pPr indent="-330200" lvl="0" marL="914400" rtl="0" algn="l">
              <a:spcBef>
                <a:spcPts val="1600"/>
              </a:spcBef>
              <a:spcAft>
                <a:spcPts val="1600"/>
              </a:spcAft>
              <a:buSzPts val="1600"/>
              <a:buChar char="-"/>
            </a:pPr>
            <a:r>
              <a:rPr lang="en" sz="1600"/>
              <a:t>We need to make requests to the different services in a way that is not overly complicated</a:t>
            </a:r>
            <a:endParaRPr sz="1600"/>
          </a:p>
        </p:txBody>
      </p:sp>
      <p:sp>
        <p:nvSpPr>
          <p:cNvPr id="1344" name="Google Shape;1344;p7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Client must interact with several Services</a:t>
            </a:r>
            <a:endParaRPr/>
          </a:p>
        </p:txBody>
      </p:sp>
      <p:sp>
        <p:nvSpPr>
          <p:cNvPr id="1350" name="Google Shape;1350;p73"/>
          <p:cNvSpPr txBox="1"/>
          <p:nvPr>
            <p:ph idx="1" type="body"/>
          </p:nvPr>
        </p:nvSpPr>
        <p:spPr>
          <a:xfrm>
            <a:off x="311700" y="133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a:t>
            </a:r>
            <a:endParaRPr sz="1800"/>
          </a:p>
          <a:p>
            <a:pPr indent="-330200" lvl="0" marL="914400" rtl="0" algn="l">
              <a:spcBef>
                <a:spcPts val="1600"/>
              </a:spcBef>
              <a:spcAft>
                <a:spcPts val="0"/>
              </a:spcAft>
              <a:buSzPts val="1600"/>
              <a:buChar char="-"/>
            </a:pPr>
            <a:r>
              <a:rPr lang="en" sz="1600"/>
              <a:t>We are using 3 microservices to build our app and want to hide them from the client</a:t>
            </a:r>
            <a:endParaRPr sz="1600"/>
          </a:p>
          <a:p>
            <a:pPr indent="-330200" lvl="0" marL="914400" rtl="0" algn="l">
              <a:spcBef>
                <a:spcPts val="1600"/>
              </a:spcBef>
              <a:spcAft>
                <a:spcPts val="0"/>
              </a:spcAft>
              <a:buSzPts val="1600"/>
              <a:buChar char="-"/>
            </a:pPr>
            <a:r>
              <a:rPr lang="en" sz="1600"/>
              <a:t>We need to make requests to the different services in a way that is not overly complicated</a:t>
            </a:r>
            <a:endParaRPr sz="1600"/>
          </a:p>
          <a:p>
            <a:pPr indent="0" lvl="0" marL="0" rtl="0" algn="l">
              <a:spcBef>
                <a:spcPts val="1600"/>
              </a:spcBef>
              <a:spcAft>
                <a:spcPts val="0"/>
              </a:spcAft>
              <a:buNone/>
            </a:pPr>
            <a:r>
              <a:rPr b="1" lang="en" sz="1800">
                <a:solidFill>
                  <a:schemeClr val="dk1"/>
                </a:solidFill>
              </a:rPr>
              <a:t>Solution: </a:t>
            </a:r>
            <a:endParaRPr b="1" sz="1800">
              <a:solidFill>
                <a:schemeClr val="dk1"/>
              </a:solidFill>
            </a:endParaRPr>
          </a:p>
          <a:p>
            <a:pPr indent="-330200" lvl="0" marL="914400" rtl="0" algn="l">
              <a:spcBef>
                <a:spcPts val="1600"/>
              </a:spcBef>
              <a:spcAft>
                <a:spcPts val="0"/>
              </a:spcAft>
              <a:buClr>
                <a:schemeClr val="dk1"/>
              </a:buClr>
              <a:buSzPts val="1600"/>
              <a:buChar char="-"/>
            </a:pPr>
            <a:r>
              <a:rPr lang="en" sz="1600">
                <a:solidFill>
                  <a:schemeClr val="dk1"/>
                </a:solidFill>
              </a:rPr>
              <a:t>Use </a:t>
            </a:r>
            <a:r>
              <a:rPr b="1" lang="en" sz="1600">
                <a:solidFill>
                  <a:schemeClr val="dk1"/>
                </a:solidFill>
              </a:rPr>
              <a:t>Facade</a:t>
            </a:r>
            <a:r>
              <a:rPr lang="en" sz="1600">
                <a:solidFill>
                  <a:schemeClr val="dk1"/>
                </a:solidFill>
              </a:rPr>
              <a:t> to implement an </a:t>
            </a:r>
            <a:r>
              <a:rPr b="1" lang="en" sz="1600">
                <a:solidFill>
                  <a:schemeClr val="dk1"/>
                </a:solidFill>
              </a:rPr>
              <a:t>API Gateway</a:t>
            </a:r>
            <a:endParaRPr b="1" sz="1600">
              <a:solidFill>
                <a:schemeClr val="dk1"/>
              </a:solidFill>
            </a:endParaRPr>
          </a:p>
          <a:p>
            <a:pPr indent="-330200" lvl="0" marL="914400" rtl="0" algn="l">
              <a:spcBef>
                <a:spcPts val="1600"/>
              </a:spcBef>
              <a:spcAft>
                <a:spcPts val="1600"/>
              </a:spcAft>
              <a:buClr>
                <a:schemeClr val="dk1"/>
              </a:buClr>
              <a:buSzPts val="1600"/>
              <a:buChar char="-"/>
            </a:pPr>
            <a:r>
              <a:rPr lang="en" sz="1600">
                <a:solidFill>
                  <a:schemeClr val="dk1"/>
                </a:solidFill>
              </a:rPr>
              <a:t>This will serve as a </a:t>
            </a:r>
            <a:r>
              <a:rPr b="1" lang="en" sz="1600">
                <a:solidFill>
                  <a:schemeClr val="dk1"/>
                </a:solidFill>
              </a:rPr>
              <a:t>single point of entry</a:t>
            </a:r>
            <a:r>
              <a:rPr lang="en" sz="1600">
                <a:solidFill>
                  <a:schemeClr val="dk1"/>
                </a:solidFill>
              </a:rPr>
              <a:t> to interact with microservices and route requests appropriately</a:t>
            </a:r>
            <a:endParaRPr sz="1600">
              <a:solidFill>
                <a:schemeClr val="dk1"/>
              </a:solidFill>
            </a:endParaRPr>
          </a:p>
        </p:txBody>
      </p:sp>
      <p:sp>
        <p:nvSpPr>
          <p:cNvPr id="1351" name="Google Shape;1351;p7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7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a:t>
            </a:r>
            <a:endParaRPr/>
          </a:p>
        </p:txBody>
      </p:sp>
      <p:pic>
        <p:nvPicPr>
          <p:cNvPr id="1357" name="Google Shape;1357;p74"/>
          <p:cNvPicPr preferRelativeResize="0"/>
          <p:nvPr/>
        </p:nvPicPr>
        <p:blipFill>
          <a:blip r:embed="rId3">
            <a:alphaModFix/>
          </a:blip>
          <a:stretch>
            <a:fillRect/>
          </a:stretch>
        </p:blipFill>
        <p:spPr>
          <a:xfrm>
            <a:off x="1034025" y="2932400"/>
            <a:ext cx="1219200" cy="1219200"/>
          </a:xfrm>
          <a:prstGeom prst="rect">
            <a:avLst/>
          </a:prstGeom>
          <a:noFill/>
          <a:ln>
            <a:noFill/>
          </a:ln>
        </p:spPr>
      </p:pic>
      <p:pic>
        <p:nvPicPr>
          <p:cNvPr id="1358" name="Google Shape;1358;p74"/>
          <p:cNvPicPr preferRelativeResize="0"/>
          <p:nvPr/>
        </p:nvPicPr>
        <p:blipFill>
          <a:blip r:embed="rId4">
            <a:alphaModFix/>
          </a:blip>
          <a:stretch>
            <a:fillRect/>
          </a:stretch>
        </p:blipFill>
        <p:spPr>
          <a:xfrm>
            <a:off x="1126000" y="1511634"/>
            <a:ext cx="1035250" cy="1035250"/>
          </a:xfrm>
          <a:prstGeom prst="rect">
            <a:avLst/>
          </a:prstGeom>
          <a:noFill/>
          <a:ln>
            <a:noFill/>
          </a:ln>
        </p:spPr>
      </p:pic>
      <p:sp>
        <p:nvSpPr>
          <p:cNvPr id="1359" name="Google Shape;1359;p74"/>
          <p:cNvSpPr txBox="1"/>
          <p:nvPr/>
        </p:nvSpPr>
        <p:spPr>
          <a:xfrm>
            <a:off x="2600750" y="1829163"/>
            <a:ext cx="132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Scalability</a:t>
            </a:r>
            <a:endParaRPr b="1" sz="1600">
              <a:solidFill>
                <a:schemeClr val="dk1"/>
              </a:solidFill>
            </a:endParaRPr>
          </a:p>
        </p:txBody>
      </p:sp>
      <p:sp>
        <p:nvSpPr>
          <p:cNvPr id="1360" name="Google Shape;1360;p74"/>
          <p:cNvSpPr txBox="1"/>
          <p:nvPr/>
        </p:nvSpPr>
        <p:spPr>
          <a:xfrm>
            <a:off x="2600750" y="3326438"/>
            <a:ext cx="132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Availability</a:t>
            </a:r>
            <a:endParaRPr b="1" sz="1600">
              <a:solidFill>
                <a:schemeClr val="dk1"/>
              </a:solidFill>
            </a:endParaRPr>
          </a:p>
        </p:txBody>
      </p:sp>
      <p:sp>
        <p:nvSpPr>
          <p:cNvPr id="1361" name="Google Shape;1361;p74"/>
          <p:cNvSpPr txBox="1"/>
          <p:nvPr/>
        </p:nvSpPr>
        <p:spPr>
          <a:xfrm>
            <a:off x="6438250" y="1829175"/>
            <a:ext cx="172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Maintainability</a:t>
            </a:r>
            <a:endParaRPr b="1" sz="1600">
              <a:solidFill>
                <a:schemeClr val="dk1"/>
              </a:solidFill>
            </a:endParaRPr>
          </a:p>
        </p:txBody>
      </p:sp>
      <p:pic>
        <p:nvPicPr>
          <p:cNvPr id="1362" name="Google Shape;1362;p74"/>
          <p:cNvPicPr preferRelativeResize="0"/>
          <p:nvPr/>
        </p:nvPicPr>
        <p:blipFill>
          <a:blip r:embed="rId5">
            <a:alphaModFix/>
          </a:blip>
          <a:stretch>
            <a:fillRect/>
          </a:stretch>
        </p:blipFill>
        <p:spPr>
          <a:xfrm>
            <a:off x="5033125" y="3120925"/>
            <a:ext cx="842150" cy="842150"/>
          </a:xfrm>
          <a:prstGeom prst="rect">
            <a:avLst/>
          </a:prstGeom>
          <a:noFill/>
          <a:ln>
            <a:noFill/>
          </a:ln>
        </p:spPr>
      </p:pic>
      <p:sp>
        <p:nvSpPr>
          <p:cNvPr id="1363" name="Google Shape;1363;p74"/>
          <p:cNvSpPr txBox="1"/>
          <p:nvPr/>
        </p:nvSpPr>
        <p:spPr>
          <a:xfrm>
            <a:off x="6487525" y="3326450"/>
            <a:ext cx="2469900" cy="438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2200"/>
              </a:spcBef>
              <a:spcAft>
                <a:spcPts val="1100"/>
              </a:spcAft>
              <a:buNone/>
            </a:pPr>
            <a:r>
              <a:rPr b="1" lang="en" sz="1650">
                <a:solidFill>
                  <a:schemeClr val="dk1"/>
                </a:solidFill>
                <a:highlight>
                  <a:srgbClr val="FFFFFF"/>
                </a:highlight>
              </a:rPr>
              <a:t>Extensibility</a:t>
            </a:r>
            <a:endParaRPr b="1" sz="1600">
              <a:solidFill>
                <a:schemeClr val="dk1"/>
              </a:solidFill>
            </a:endParaRPr>
          </a:p>
        </p:txBody>
      </p:sp>
      <p:sp>
        <p:nvSpPr>
          <p:cNvPr id="1364" name="Google Shape;136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5" name="Google Shape;1365;p74"/>
          <p:cNvPicPr preferRelativeResize="0"/>
          <p:nvPr/>
        </p:nvPicPr>
        <p:blipFill>
          <a:blip r:embed="rId6">
            <a:alphaModFix/>
          </a:blip>
          <a:stretch>
            <a:fillRect/>
          </a:stretch>
        </p:blipFill>
        <p:spPr>
          <a:xfrm>
            <a:off x="4767825" y="1382950"/>
            <a:ext cx="1372750" cy="1372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75"/>
          <p:cNvSpPr txBox="1"/>
          <p:nvPr>
            <p:ph type="ctrTitle"/>
          </p:nvPr>
        </p:nvSpPr>
        <p:spPr>
          <a:xfrm>
            <a:off x="720000" y="1272375"/>
            <a:ext cx="38520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Lesson Learned</a:t>
            </a:r>
            <a:endParaRPr sz="3400"/>
          </a:p>
        </p:txBody>
      </p:sp>
      <p:sp>
        <p:nvSpPr>
          <p:cNvPr id="1371" name="Google Shape;1371;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2" name="Google Shape;1372;p75"/>
          <p:cNvPicPr preferRelativeResize="0"/>
          <p:nvPr/>
        </p:nvPicPr>
        <p:blipFill>
          <a:blip r:embed="rId3">
            <a:alphaModFix/>
          </a:blip>
          <a:stretch>
            <a:fillRect/>
          </a:stretch>
        </p:blipFill>
        <p:spPr>
          <a:xfrm>
            <a:off x="4289575" y="438150"/>
            <a:ext cx="4267200" cy="4267200"/>
          </a:xfrm>
          <a:prstGeom prst="rect">
            <a:avLst/>
          </a:prstGeom>
          <a:noFill/>
          <a:ln>
            <a:noFill/>
          </a:ln>
        </p:spPr>
      </p:pic>
      <p:sp>
        <p:nvSpPr>
          <p:cNvPr id="1373" name="Google Shape;1373;p75"/>
          <p:cNvSpPr/>
          <p:nvPr/>
        </p:nvSpPr>
        <p:spPr>
          <a:xfrm>
            <a:off x="6105500" y="4412375"/>
            <a:ext cx="782400" cy="30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9" name="Google Shape;1379;p76"/>
          <p:cNvSpPr txBox="1"/>
          <p:nvPr>
            <p:ph idx="4294967295" type="title"/>
          </p:nvPr>
        </p:nvSpPr>
        <p:spPr>
          <a:xfrm>
            <a:off x="339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Learned</a:t>
            </a:r>
            <a:endParaRPr/>
          </a:p>
        </p:txBody>
      </p:sp>
      <p:sp>
        <p:nvSpPr>
          <p:cNvPr id="1380" name="Google Shape;1380;p7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Challenges</a:t>
            </a:r>
            <a:endParaRPr b="1" sz="1800"/>
          </a:p>
          <a:p>
            <a:pPr indent="-330200" lvl="0" marL="457200" rtl="0" algn="l">
              <a:spcBef>
                <a:spcPts val="1600"/>
              </a:spcBef>
              <a:spcAft>
                <a:spcPts val="0"/>
              </a:spcAft>
              <a:buSzPts val="1600"/>
              <a:buChar char="-"/>
            </a:pPr>
            <a:r>
              <a:rPr lang="en" sz="1600"/>
              <a:t>Learning curve of the TypeScript + React</a:t>
            </a:r>
            <a:endParaRPr sz="1600"/>
          </a:p>
          <a:p>
            <a:pPr indent="-330200" lvl="0" marL="457200" rtl="0" algn="l">
              <a:spcBef>
                <a:spcPts val="0"/>
              </a:spcBef>
              <a:spcAft>
                <a:spcPts val="0"/>
              </a:spcAft>
              <a:buSzPts val="1600"/>
              <a:buChar char="-"/>
            </a:pPr>
            <a:r>
              <a:rPr lang="en" sz="1600"/>
              <a:t>Redux is redundant to use for a small scaled MVP but beneficial for longer development</a:t>
            </a:r>
            <a:endParaRPr sz="1600"/>
          </a:p>
          <a:p>
            <a:pPr indent="-330200" lvl="0" marL="457200" rtl="0" algn="l">
              <a:spcBef>
                <a:spcPts val="0"/>
              </a:spcBef>
              <a:spcAft>
                <a:spcPts val="0"/>
              </a:spcAft>
              <a:buSzPts val="1600"/>
              <a:buChar char="-"/>
            </a:pPr>
            <a:r>
              <a:rPr lang="en" sz="1600"/>
              <a:t>Learning curve for setting up docker environment</a:t>
            </a:r>
            <a:endParaRPr sz="1600"/>
          </a:p>
          <a:p>
            <a:pPr indent="-330200" lvl="0" marL="457200" rtl="0" algn="l">
              <a:spcBef>
                <a:spcPts val="0"/>
              </a:spcBef>
              <a:spcAft>
                <a:spcPts val="0"/>
              </a:spcAft>
              <a:buSzPts val="1600"/>
              <a:buChar char="-"/>
            </a:pPr>
            <a:r>
              <a:rPr lang="en" sz="1600"/>
              <a:t>Not enough spare time to improve user experience</a:t>
            </a:r>
            <a:endParaRPr sz="1600"/>
          </a:p>
          <a:p>
            <a:pPr indent="0" lvl="0" marL="45720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6" name="Google Shape;1386;p77"/>
          <p:cNvSpPr txBox="1"/>
          <p:nvPr>
            <p:ph idx="4294967295" type="title"/>
          </p:nvPr>
        </p:nvSpPr>
        <p:spPr>
          <a:xfrm>
            <a:off x="339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Learned</a:t>
            </a:r>
            <a:endParaRPr/>
          </a:p>
        </p:txBody>
      </p:sp>
      <p:sp>
        <p:nvSpPr>
          <p:cNvPr id="1387" name="Google Shape;1387;p7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Challenges</a:t>
            </a:r>
            <a:endParaRPr b="1" sz="1800"/>
          </a:p>
          <a:p>
            <a:pPr indent="-330200" lvl="0" marL="457200" rtl="0" algn="l">
              <a:spcBef>
                <a:spcPts val="1600"/>
              </a:spcBef>
              <a:spcAft>
                <a:spcPts val="0"/>
              </a:spcAft>
              <a:buSzPts val="1600"/>
              <a:buChar char="-"/>
            </a:pPr>
            <a:r>
              <a:rPr lang="en" sz="1600"/>
              <a:t>Learning curve of the TypeScript + React</a:t>
            </a:r>
            <a:endParaRPr sz="1600"/>
          </a:p>
          <a:p>
            <a:pPr indent="-330200" lvl="0" marL="457200" rtl="0" algn="l">
              <a:spcBef>
                <a:spcPts val="0"/>
              </a:spcBef>
              <a:spcAft>
                <a:spcPts val="0"/>
              </a:spcAft>
              <a:buSzPts val="1600"/>
              <a:buChar char="-"/>
            </a:pPr>
            <a:r>
              <a:rPr lang="en" sz="1600"/>
              <a:t>Redux is redundant to use for a small scaled MVP but beneficial for longer development</a:t>
            </a:r>
            <a:endParaRPr sz="1600"/>
          </a:p>
          <a:p>
            <a:pPr indent="-330200" lvl="0" marL="457200" rtl="0" algn="l">
              <a:spcBef>
                <a:spcPts val="0"/>
              </a:spcBef>
              <a:spcAft>
                <a:spcPts val="0"/>
              </a:spcAft>
              <a:buSzPts val="1600"/>
              <a:buChar char="-"/>
            </a:pPr>
            <a:r>
              <a:rPr lang="en" sz="1600"/>
              <a:t>Learning curve for setting up docker environment</a:t>
            </a:r>
            <a:endParaRPr sz="1600"/>
          </a:p>
          <a:p>
            <a:pPr indent="-330200" lvl="0" marL="457200" rtl="0" algn="l">
              <a:spcBef>
                <a:spcPts val="0"/>
              </a:spcBef>
              <a:spcAft>
                <a:spcPts val="0"/>
              </a:spcAft>
              <a:buSzPts val="1600"/>
              <a:buChar char="-"/>
            </a:pPr>
            <a:r>
              <a:rPr lang="en" sz="1600"/>
              <a:t>Not enough spare time to improve user experience</a:t>
            </a:r>
            <a:endParaRPr sz="1600"/>
          </a:p>
          <a:p>
            <a:pPr indent="0" lvl="0" marL="0" rtl="0" algn="l">
              <a:spcBef>
                <a:spcPts val="1600"/>
              </a:spcBef>
              <a:spcAft>
                <a:spcPts val="0"/>
              </a:spcAft>
              <a:buNone/>
            </a:pPr>
            <a:r>
              <a:rPr b="1" lang="en" sz="1800"/>
              <a:t>Went well:</a:t>
            </a:r>
            <a:endParaRPr b="1" sz="1800"/>
          </a:p>
          <a:p>
            <a:pPr indent="-330200" lvl="0" marL="457200" rtl="0" algn="l">
              <a:spcBef>
                <a:spcPts val="1600"/>
              </a:spcBef>
              <a:spcAft>
                <a:spcPts val="0"/>
              </a:spcAft>
              <a:buSzPts val="1600"/>
              <a:buChar char="-"/>
            </a:pPr>
            <a:r>
              <a:rPr lang="en" sz="1600"/>
              <a:t>API documentation</a:t>
            </a:r>
            <a:endParaRPr sz="1600"/>
          </a:p>
          <a:p>
            <a:pPr indent="-330200" lvl="0" marL="457200" rtl="0" algn="l">
              <a:spcBef>
                <a:spcPts val="0"/>
              </a:spcBef>
              <a:spcAft>
                <a:spcPts val="0"/>
              </a:spcAft>
              <a:buSzPts val="1600"/>
              <a:buChar char="-"/>
            </a:pPr>
            <a:r>
              <a:rPr lang="en" sz="1600"/>
              <a:t>Docker helped the project for building &amp; running microservices</a:t>
            </a:r>
            <a:endParaRPr sz="1600"/>
          </a:p>
          <a:p>
            <a:pPr indent="-330200" lvl="0" marL="457200" rtl="0" algn="l">
              <a:spcBef>
                <a:spcPts val="0"/>
              </a:spcBef>
              <a:spcAft>
                <a:spcPts val="0"/>
              </a:spcAft>
              <a:buSzPts val="1600"/>
              <a:buChar char="-"/>
            </a:pPr>
            <a:r>
              <a:rPr lang="en" sz="1600"/>
              <a:t>3rd party API for notifying users</a:t>
            </a:r>
            <a:endParaRPr sz="1600"/>
          </a:p>
          <a:p>
            <a:pPr indent="0" lvl="0" marL="45720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78"/>
          <p:cNvSpPr txBox="1"/>
          <p:nvPr>
            <p:ph type="ctrTitle"/>
          </p:nvPr>
        </p:nvSpPr>
        <p:spPr>
          <a:xfrm>
            <a:off x="720000" y="1272375"/>
            <a:ext cx="38520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Summary</a:t>
            </a:r>
            <a:endParaRPr sz="3400"/>
          </a:p>
        </p:txBody>
      </p:sp>
      <p:sp>
        <p:nvSpPr>
          <p:cNvPr id="1393" name="Google Shape;1393;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4" name="Google Shape;1394;p78"/>
          <p:cNvPicPr preferRelativeResize="0"/>
          <p:nvPr/>
        </p:nvPicPr>
        <p:blipFill>
          <a:blip r:embed="rId3">
            <a:alphaModFix/>
          </a:blip>
          <a:stretch>
            <a:fillRect/>
          </a:stretch>
        </p:blipFill>
        <p:spPr>
          <a:xfrm>
            <a:off x="4169950" y="438150"/>
            <a:ext cx="4267200" cy="4267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79"/>
          <p:cNvSpPr txBox="1"/>
          <p:nvPr>
            <p:ph idx="4294967295" type="title"/>
          </p:nvPr>
        </p:nvSpPr>
        <p:spPr>
          <a:xfrm>
            <a:off x="339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t>
            </a:r>
            <a:endParaRPr/>
          </a:p>
        </p:txBody>
      </p:sp>
      <p:sp>
        <p:nvSpPr>
          <p:cNvPr id="1400" name="Google Shape;1400;p79"/>
          <p:cNvSpPr txBox="1"/>
          <p:nvPr>
            <p:ph idx="4294967295" type="body"/>
          </p:nvPr>
        </p:nvSpPr>
        <p:spPr>
          <a:xfrm>
            <a:off x="311700" y="1175588"/>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offer a single application for you to efficiently </a:t>
            </a:r>
            <a:r>
              <a:rPr b="1" lang="en" sz="1800">
                <a:solidFill>
                  <a:schemeClr val="dk1"/>
                </a:solidFill>
              </a:rPr>
              <a:t>organize meetings and events</a:t>
            </a:r>
            <a:endParaRPr sz="1800">
              <a:solidFill>
                <a:schemeClr val="dk1"/>
              </a:solidFill>
            </a:endParaRPr>
          </a:p>
          <a:p>
            <a:pPr indent="-342900" lvl="0" marL="457200" rtl="0" algn="l">
              <a:spcBef>
                <a:spcPts val="0"/>
              </a:spcBef>
              <a:spcAft>
                <a:spcPts val="0"/>
              </a:spcAft>
              <a:buSzPts val="1800"/>
              <a:buChar char="-"/>
            </a:pPr>
            <a:r>
              <a:rPr b="1" lang="en" sz="1800">
                <a:solidFill>
                  <a:schemeClr val="dk1"/>
                </a:solidFill>
              </a:rPr>
              <a:t>Microservice Architecture</a:t>
            </a:r>
            <a:r>
              <a:rPr lang="en" sz="1800"/>
              <a:t> with API Gateway to loosely decouple the services</a:t>
            </a:r>
            <a:endParaRPr sz="1800"/>
          </a:p>
          <a:p>
            <a:pPr indent="-342900" lvl="0" marL="457200" rtl="0" algn="l">
              <a:spcBef>
                <a:spcPts val="0"/>
              </a:spcBef>
              <a:spcAft>
                <a:spcPts val="0"/>
              </a:spcAft>
              <a:buSzPts val="1800"/>
              <a:buChar char="-"/>
            </a:pPr>
            <a:r>
              <a:rPr lang="en" sz="1800"/>
              <a:t>Singleton pattern to provide </a:t>
            </a:r>
            <a:r>
              <a:rPr b="1" lang="en" sz="1800">
                <a:solidFill>
                  <a:schemeClr val="dk1"/>
                </a:solidFill>
              </a:rPr>
              <a:t>a single access point for an external dependency</a:t>
            </a:r>
            <a:endParaRPr b="1" sz="1800">
              <a:solidFill>
                <a:schemeClr val="dk1"/>
              </a:solidFill>
            </a:endParaRPr>
          </a:p>
          <a:p>
            <a:pPr indent="-342900" lvl="0" marL="457200" rtl="0" algn="l">
              <a:spcBef>
                <a:spcPts val="0"/>
              </a:spcBef>
              <a:spcAft>
                <a:spcPts val="0"/>
              </a:spcAft>
              <a:buSzPts val="1800"/>
              <a:buChar char="-"/>
            </a:pPr>
            <a:r>
              <a:rPr lang="en" sz="1800"/>
              <a:t>Chain of Responsibility pattern to </a:t>
            </a:r>
            <a:r>
              <a:rPr b="1" lang="en" sz="1800">
                <a:solidFill>
                  <a:schemeClr val="dk1"/>
                </a:solidFill>
              </a:rPr>
              <a:t>have a sequential check for our system</a:t>
            </a:r>
            <a:endParaRPr sz="1800">
              <a:solidFill>
                <a:schemeClr val="dk1"/>
              </a:solidFill>
            </a:endParaRPr>
          </a:p>
          <a:p>
            <a:pPr indent="-342900" lvl="0" marL="457200" rtl="0" algn="l">
              <a:spcBef>
                <a:spcPts val="0"/>
              </a:spcBef>
              <a:spcAft>
                <a:spcPts val="0"/>
              </a:spcAft>
              <a:buSzPts val="1800"/>
              <a:buChar char="-"/>
            </a:pPr>
            <a:r>
              <a:rPr lang="en" sz="1800"/>
              <a:t>Facade pattern as a simplified interface to </a:t>
            </a:r>
            <a:r>
              <a:rPr b="1" lang="en" sz="1800">
                <a:solidFill>
                  <a:schemeClr val="dk1"/>
                </a:solidFill>
              </a:rPr>
              <a:t>direct the user requests to appropriate microservices</a:t>
            </a:r>
            <a:endParaRPr sz="1800">
              <a:solidFill>
                <a:schemeClr val="dk1"/>
              </a:solidFill>
            </a:endParaRPr>
          </a:p>
          <a:p>
            <a:pPr indent="-342900" lvl="0" marL="457200" rtl="0" algn="l">
              <a:spcBef>
                <a:spcPts val="0"/>
              </a:spcBef>
              <a:spcAft>
                <a:spcPts val="0"/>
              </a:spcAft>
              <a:buSzPts val="1800"/>
              <a:buChar char="-"/>
            </a:pPr>
            <a:r>
              <a:rPr lang="en" sz="1800"/>
              <a:t>Factory method to efficiently </a:t>
            </a:r>
            <a:r>
              <a:rPr b="1" lang="en" sz="1800">
                <a:solidFill>
                  <a:schemeClr val="dk1"/>
                </a:solidFill>
              </a:rPr>
              <a:t>build http responses</a:t>
            </a:r>
            <a:endParaRPr b="1" sz="1800">
              <a:solidFill>
                <a:schemeClr val="dk1"/>
              </a:solidFill>
            </a:endParaRPr>
          </a:p>
          <a:p>
            <a:pPr indent="-342900" lvl="0" marL="457200" rtl="0" algn="l">
              <a:spcBef>
                <a:spcPts val="0"/>
              </a:spcBef>
              <a:spcAft>
                <a:spcPts val="0"/>
              </a:spcAft>
              <a:buSzPts val="1800"/>
              <a:buChar char="-"/>
            </a:pPr>
            <a:r>
              <a:rPr lang="en" sz="1800"/>
              <a:t>Strategy pattern to</a:t>
            </a:r>
            <a:r>
              <a:rPr b="1" lang="en" sz="1800">
                <a:solidFill>
                  <a:srgbClr val="FF6B65"/>
                </a:solidFill>
              </a:rPr>
              <a:t> </a:t>
            </a:r>
            <a:r>
              <a:rPr b="1" lang="en" sz="1800">
                <a:solidFill>
                  <a:schemeClr val="dk1"/>
                </a:solidFill>
              </a:rPr>
              <a:t>manage switching between different views of the calendar</a:t>
            </a:r>
            <a:endParaRPr b="1" sz="1800">
              <a:solidFill>
                <a:schemeClr val="dk1"/>
              </a:solidFill>
            </a:endParaRPr>
          </a:p>
          <a:p>
            <a:pPr indent="0" lvl="0" marL="457200" rtl="0" algn="l">
              <a:spcBef>
                <a:spcPts val="1600"/>
              </a:spcBef>
              <a:spcAft>
                <a:spcPts val="0"/>
              </a:spcAft>
              <a:buNone/>
            </a:pPr>
            <a:r>
              <a:t/>
            </a:r>
            <a:endParaRPr>
              <a:solidFill>
                <a:srgbClr val="FF6B65"/>
              </a:solidFill>
            </a:endParaRPr>
          </a:p>
          <a:p>
            <a:pPr indent="0" lvl="0" marL="0" rtl="0" algn="l">
              <a:spcBef>
                <a:spcPts val="1600"/>
              </a:spcBef>
              <a:spcAft>
                <a:spcPts val="0"/>
              </a:spcAft>
              <a:buNone/>
            </a:pPr>
            <a:r>
              <a:t/>
            </a:r>
            <a:endParaRPr>
              <a:solidFill>
                <a:srgbClr val="FF6B65"/>
              </a:solidFill>
            </a:endParaRPr>
          </a:p>
          <a:p>
            <a:pPr indent="0" lvl="0" marL="0" rtl="0" algn="l">
              <a:spcBef>
                <a:spcPts val="1600"/>
              </a:spcBef>
              <a:spcAft>
                <a:spcPts val="1600"/>
              </a:spcAft>
              <a:buNone/>
            </a:pPr>
            <a:r>
              <a:t/>
            </a:r>
            <a:endParaRPr/>
          </a:p>
        </p:txBody>
      </p:sp>
      <p:sp>
        <p:nvSpPr>
          <p:cNvPr id="1401" name="Google Shape;140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Identified Problems </a:t>
            </a:r>
            <a:endParaRPr/>
          </a:p>
        </p:txBody>
      </p:sp>
      <p:sp>
        <p:nvSpPr>
          <p:cNvPr id="430" name="Google Shape;430;p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37"/>
          <p:cNvSpPr txBox="1"/>
          <p:nvPr/>
        </p:nvSpPr>
        <p:spPr>
          <a:xfrm>
            <a:off x="720000" y="2808400"/>
            <a:ext cx="2428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Scattered Information</a:t>
            </a:r>
            <a:endParaRPr sz="1600">
              <a:solidFill>
                <a:srgbClr val="37474F"/>
              </a:solidFill>
              <a:latin typeface="Archivo Black"/>
              <a:ea typeface="Archivo Black"/>
              <a:cs typeface="Archivo Black"/>
              <a:sym typeface="Archivo Black"/>
            </a:endParaRPr>
          </a:p>
        </p:txBody>
      </p:sp>
      <p:sp>
        <p:nvSpPr>
          <p:cNvPr id="432" name="Google Shape;432;p37"/>
          <p:cNvSpPr txBox="1"/>
          <p:nvPr/>
        </p:nvSpPr>
        <p:spPr>
          <a:xfrm>
            <a:off x="877050" y="3610000"/>
            <a:ext cx="21144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55A64"/>
                </a:solidFill>
                <a:latin typeface="Source Sans Pro"/>
                <a:ea typeface="Source Sans Pro"/>
                <a:cs typeface="Source Sans Pro"/>
                <a:sym typeface="Source Sans Pro"/>
              </a:rPr>
              <a:t> Slack channels, emails and resources calendars</a:t>
            </a:r>
            <a:endParaRPr>
              <a:solidFill>
                <a:srgbClr val="455A64"/>
              </a:solidFill>
              <a:latin typeface="Source Sans Pro"/>
              <a:ea typeface="Source Sans Pro"/>
              <a:cs typeface="Source Sans Pro"/>
              <a:sym typeface="Source Sans Pro"/>
            </a:endParaRPr>
          </a:p>
        </p:txBody>
      </p:sp>
      <p:sp>
        <p:nvSpPr>
          <p:cNvPr id="433" name="Google Shape;433;p37"/>
          <p:cNvSpPr txBox="1"/>
          <p:nvPr/>
        </p:nvSpPr>
        <p:spPr>
          <a:xfrm>
            <a:off x="3357750" y="2808400"/>
            <a:ext cx="24285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Inefficient Scheduling Process</a:t>
            </a:r>
            <a:endParaRPr sz="1600">
              <a:solidFill>
                <a:srgbClr val="37474F"/>
              </a:solidFill>
              <a:latin typeface="Archivo Black"/>
              <a:ea typeface="Archivo Black"/>
              <a:cs typeface="Archivo Black"/>
              <a:sym typeface="Archivo Black"/>
            </a:endParaRPr>
          </a:p>
        </p:txBody>
      </p:sp>
      <p:sp>
        <p:nvSpPr>
          <p:cNvPr id="434" name="Google Shape;434;p37"/>
          <p:cNvSpPr txBox="1"/>
          <p:nvPr/>
        </p:nvSpPr>
        <p:spPr>
          <a:xfrm>
            <a:off x="3514800" y="3610000"/>
            <a:ext cx="2114400" cy="7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55A64"/>
                </a:solidFill>
                <a:latin typeface="Source Sans Pro"/>
                <a:ea typeface="Source Sans Pro"/>
                <a:cs typeface="Source Sans Pro"/>
                <a:sym typeface="Source Sans Pro"/>
              </a:rPr>
              <a:t>Message back and forth to decide a group event</a:t>
            </a:r>
            <a:endParaRPr>
              <a:solidFill>
                <a:srgbClr val="455A64"/>
              </a:solidFill>
              <a:latin typeface="Source Sans Pro"/>
              <a:ea typeface="Source Sans Pro"/>
              <a:cs typeface="Source Sans Pro"/>
              <a:sym typeface="Source Sans Pro"/>
            </a:endParaRPr>
          </a:p>
        </p:txBody>
      </p:sp>
      <p:sp>
        <p:nvSpPr>
          <p:cNvPr id="435" name="Google Shape;435;p37"/>
          <p:cNvSpPr txBox="1"/>
          <p:nvPr/>
        </p:nvSpPr>
        <p:spPr>
          <a:xfrm>
            <a:off x="5995500" y="2808400"/>
            <a:ext cx="24285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Lack of visibility</a:t>
            </a:r>
            <a:endParaRPr sz="1600">
              <a:solidFill>
                <a:srgbClr val="37474F"/>
              </a:solidFill>
              <a:latin typeface="Archivo Black"/>
              <a:ea typeface="Archivo Black"/>
              <a:cs typeface="Archivo Black"/>
              <a:sym typeface="Archivo Black"/>
            </a:endParaRPr>
          </a:p>
        </p:txBody>
      </p:sp>
      <p:sp>
        <p:nvSpPr>
          <p:cNvPr id="436" name="Google Shape;436;p37"/>
          <p:cNvSpPr txBox="1"/>
          <p:nvPr/>
        </p:nvSpPr>
        <p:spPr>
          <a:xfrm>
            <a:off x="6152550" y="3610000"/>
            <a:ext cx="2114400" cy="7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55A64"/>
                </a:solidFill>
                <a:latin typeface="Source Sans Pro"/>
                <a:ea typeface="Source Sans Pro"/>
                <a:cs typeface="Source Sans Pro"/>
                <a:sym typeface="Source Sans Pro"/>
              </a:rPr>
              <a:t>There is no view about availability of people and location resources</a:t>
            </a:r>
            <a:endParaRPr>
              <a:solidFill>
                <a:srgbClr val="455A64"/>
              </a:solidFill>
              <a:latin typeface="Source Sans Pro"/>
              <a:ea typeface="Source Sans Pro"/>
              <a:cs typeface="Source Sans Pro"/>
              <a:sym typeface="Source Sans Pro"/>
            </a:endParaRPr>
          </a:p>
        </p:txBody>
      </p:sp>
      <p:cxnSp>
        <p:nvCxnSpPr>
          <p:cNvPr id="437" name="Google Shape;437;p37"/>
          <p:cNvCxnSpPr/>
          <p:nvPr/>
        </p:nvCxnSpPr>
        <p:spPr>
          <a:xfrm>
            <a:off x="4302150" y="2732200"/>
            <a:ext cx="539700" cy="0"/>
          </a:xfrm>
          <a:prstGeom prst="straightConnector1">
            <a:avLst/>
          </a:prstGeom>
          <a:noFill/>
          <a:ln cap="flat" cmpd="sng" w="28575">
            <a:solidFill>
              <a:srgbClr val="DBDBDB"/>
            </a:solidFill>
            <a:prstDash val="solid"/>
            <a:round/>
            <a:headEnd len="med" w="med" type="none"/>
            <a:tailEnd len="med" w="med" type="none"/>
          </a:ln>
        </p:spPr>
      </p:cxnSp>
      <p:cxnSp>
        <p:nvCxnSpPr>
          <p:cNvPr id="438" name="Google Shape;438;p37"/>
          <p:cNvCxnSpPr/>
          <p:nvPr/>
        </p:nvCxnSpPr>
        <p:spPr>
          <a:xfrm>
            <a:off x="1664400" y="2732200"/>
            <a:ext cx="539700" cy="0"/>
          </a:xfrm>
          <a:prstGeom prst="straightConnector1">
            <a:avLst/>
          </a:prstGeom>
          <a:noFill/>
          <a:ln cap="flat" cmpd="sng" w="28575">
            <a:solidFill>
              <a:srgbClr val="DBDBDB"/>
            </a:solidFill>
            <a:prstDash val="solid"/>
            <a:round/>
            <a:headEnd len="med" w="med" type="none"/>
            <a:tailEnd len="med" w="med" type="none"/>
          </a:ln>
        </p:spPr>
      </p:cxnSp>
      <p:cxnSp>
        <p:nvCxnSpPr>
          <p:cNvPr id="439" name="Google Shape;439;p37"/>
          <p:cNvCxnSpPr/>
          <p:nvPr/>
        </p:nvCxnSpPr>
        <p:spPr>
          <a:xfrm>
            <a:off x="6939900" y="2732200"/>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440" name="Google Shape;440;p37"/>
          <p:cNvGrpSpPr/>
          <p:nvPr/>
        </p:nvGrpSpPr>
        <p:grpSpPr>
          <a:xfrm>
            <a:off x="4302167" y="2009254"/>
            <a:ext cx="539698" cy="535335"/>
            <a:chOff x="-2310650" y="3958175"/>
            <a:chExt cx="293825" cy="291450"/>
          </a:xfrm>
        </p:grpSpPr>
        <p:sp>
          <p:nvSpPr>
            <p:cNvPr id="441" name="Google Shape;441;p3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7"/>
          <p:cNvGrpSpPr/>
          <p:nvPr/>
        </p:nvGrpSpPr>
        <p:grpSpPr>
          <a:xfrm>
            <a:off x="6888681" y="2003315"/>
            <a:ext cx="548691" cy="547213"/>
            <a:chOff x="3859600" y="3591950"/>
            <a:chExt cx="296975" cy="296175"/>
          </a:xfrm>
        </p:grpSpPr>
        <p:sp>
          <p:nvSpPr>
            <p:cNvPr id="444" name="Google Shape;444;p3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7"/>
          <p:cNvGrpSpPr/>
          <p:nvPr/>
        </p:nvGrpSpPr>
        <p:grpSpPr>
          <a:xfrm>
            <a:off x="1664407" y="2016519"/>
            <a:ext cx="520805" cy="520805"/>
            <a:chOff x="899850" y="4992125"/>
            <a:chExt cx="481825" cy="481825"/>
          </a:xfrm>
        </p:grpSpPr>
        <p:sp>
          <p:nvSpPr>
            <p:cNvPr id="448" name="Google Shape;448;p3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 name="Google Shape;449;p3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 name="Google Shape;450;p3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451" name="Google Shape;451;p37"/>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8"/>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　Scattered Information　　　</a:t>
            </a:r>
            <a:r>
              <a:rPr b="1" lang="en" sz="1300">
                <a:solidFill>
                  <a:schemeClr val="lt1"/>
                </a:solidFill>
                <a:latin typeface="Source Sans Pro"/>
                <a:ea typeface="Source Sans Pro"/>
                <a:cs typeface="Source Sans Pro"/>
                <a:sym typeface="Source Sans Pro"/>
              </a:rPr>
              <a:t>　　　</a:t>
            </a:r>
            <a:r>
              <a:rPr b="1" lang="en" sz="1300">
                <a:solidFill>
                  <a:schemeClr val="lt1"/>
                </a:solidFill>
                <a:latin typeface="Source Sans Pro"/>
                <a:ea typeface="Source Sans Pro"/>
                <a:cs typeface="Source Sans Pro"/>
                <a:sym typeface="Source Sans Pro"/>
              </a:rPr>
              <a:t>Inefficient process　　　</a:t>
            </a:r>
            <a:r>
              <a:rPr b="1" lang="en" sz="1300">
                <a:solidFill>
                  <a:schemeClr val="lt1"/>
                </a:solidFill>
                <a:latin typeface="Source Sans Pro"/>
                <a:ea typeface="Source Sans Pro"/>
                <a:cs typeface="Source Sans Pro"/>
                <a:sym typeface="Source Sans Pro"/>
              </a:rPr>
              <a:t>　　　</a:t>
            </a:r>
            <a:r>
              <a:rPr b="1" lang="en" sz="1300">
                <a:solidFill>
                  <a:schemeClr val="lt1"/>
                </a:solidFill>
                <a:latin typeface="Source Sans Pro"/>
                <a:ea typeface="Source Sans Pro"/>
                <a:cs typeface="Source Sans Pro"/>
                <a:sym typeface="Source Sans Pro"/>
              </a:rPr>
              <a:t>Lack of visibility</a:t>
            </a:r>
            <a:endParaRPr b="1" sz="1300">
              <a:solidFill>
                <a:schemeClr val="lt1"/>
              </a:solidFill>
              <a:latin typeface="Source Sans Pro"/>
              <a:ea typeface="Source Sans Pro"/>
              <a:cs typeface="Source Sans Pro"/>
              <a:sym typeface="Source Sans Pro"/>
            </a:endParaRPr>
          </a:p>
        </p:txBody>
      </p:sp>
      <p:sp>
        <p:nvSpPr>
          <p:cNvPr id="457" name="Google Shape;45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Overview</a:t>
            </a:r>
            <a:endParaRPr/>
          </a:p>
        </p:txBody>
      </p:sp>
      <p:sp>
        <p:nvSpPr>
          <p:cNvPr id="458" name="Google Shape;458;p3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459" name="Google Shape;459;p38"/>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460" name="Google Shape;460;p38"/>
          <p:cNvGrpSpPr/>
          <p:nvPr/>
        </p:nvGrpSpPr>
        <p:grpSpPr>
          <a:xfrm>
            <a:off x="1041675" y="1339924"/>
            <a:ext cx="2042100" cy="1444776"/>
            <a:chOff x="1106525" y="1249924"/>
            <a:chExt cx="2042100" cy="1444776"/>
          </a:xfrm>
        </p:grpSpPr>
        <p:sp>
          <p:nvSpPr>
            <p:cNvPr id="461" name="Google Shape;461;p38"/>
            <p:cNvSpPr txBox="1"/>
            <p:nvPr/>
          </p:nvSpPr>
          <p:spPr>
            <a:xfrm>
              <a:off x="1106525" y="2030500"/>
              <a:ext cx="20421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Room Reservation</a:t>
              </a:r>
              <a:endParaRPr sz="1600">
                <a:solidFill>
                  <a:srgbClr val="37474F"/>
                </a:solidFill>
                <a:latin typeface="Archivo Black"/>
                <a:ea typeface="Archivo Black"/>
                <a:cs typeface="Archivo Black"/>
                <a:sym typeface="Archivo Black"/>
              </a:endParaRPr>
            </a:p>
          </p:txBody>
        </p:sp>
        <p:cxnSp>
          <p:nvCxnSpPr>
            <p:cNvPr id="462" name="Google Shape;462;p38"/>
            <p:cNvCxnSpPr/>
            <p:nvPr/>
          </p:nvCxnSpPr>
          <p:spPr>
            <a:xfrm>
              <a:off x="1857725"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463" name="Google Shape;463;p38"/>
            <p:cNvGrpSpPr/>
            <p:nvPr/>
          </p:nvGrpSpPr>
          <p:grpSpPr>
            <a:xfrm>
              <a:off x="1853222" y="1249924"/>
              <a:ext cx="548707" cy="548386"/>
              <a:chOff x="-49764975" y="3183375"/>
              <a:chExt cx="299300" cy="299125"/>
            </a:xfrm>
          </p:grpSpPr>
          <p:sp>
            <p:nvSpPr>
              <p:cNvPr id="464" name="Google Shape;464;p3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38"/>
          <p:cNvGrpSpPr/>
          <p:nvPr/>
        </p:nvGrpSpPr>
        <p:grpSpPr>
          <a:xfrm>
            <a:off x="3859823" y="4672022"/>
            <a:ext cx="251661" cy="249656"/>
            <a:chOff x="-2310650" y="3958175"/>
            <a:chExt cx="293825" cy="291450"/>
          </a:xfrm>
        </p:grpSpPr>
        <p:sp>
          <p:nvSpPr>
            <p:cNvPr id="474" name="Google Shape;474;p3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38"/>
          <p:cNvGrpSpPr/>
          <p:nvPr/>
        </p:nvGrpSpPr>
        <p:grpSpPr>
          <a:xfrm>
            <a:off x="6202150" y="4669258"/>
            <a:ext cx="255844" cy="255184"/>
            <a:chOff x="3859600" y="3591950"/>
            <a:chExt cx="296975" cy="296175"/>
          </a:xfrm>
        </p:grpSpPr>
        <p:sp>
          <p:nvSpPr>
            <p:cNvPr id="477" name="Google Shape;477;p3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8"/>
          <p:cNvGrpSpPr/>
          <p:nvPr/>
        </p:nvGrpSpPr>
        <p:grpSpPr>
          <a:xfrm>
            <a:off x="1247327" y="4675430"/>
            <a:ext cx="242840" cy="242840"/>
            <a:chOff x="899850" y="4992125"/>
            <a:chExt cx="481825" cy="481825"/>
          </a:xfrm>
        </p:grpSpPr>
        <p:sp>
          <p:nvSpPr>
            <p:cNvPr id="481" name="Google Shape;481;p3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 name="Google Shape;482;p3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 name="Google Shape;483;p3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9"/>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　Scattered Information　　　　　　Inefficient process　　　　　　Lack of visibility</a:t>
            </a:r>
            <a:endParaRPr b="1" sz="1300">
              <a:solidFill>
                <a:schemeClr val="lt1"/>
              </a:solidFill>
              <a:latin typeface="Source Sans Pro"/>
              <a:ea typeface="Source Sans Pro"/>
              <a:cs typeface="Source Sans Pro"/>
              <a:sym typeface="Source Sans Pro"/>
            </a:endParaRPr>
          </a:p>
        </p:txBody>
      </p:sp>
      <p:sp>
        <p:nvSpPr>
          <p:cNvPr id="489" name="Google Shape;48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Overview</a:t>
            </a:r>
            <a:endParaRPr/>
          </a:p>
        </p:txBody>
      </p:sp>
      <p:sp>
        <p:nvSpPr>
          <p:cNvPr id="490" name="Google Shape;490;p3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491" name="Google Shape;491;p39"/>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492" name="Google Shape;492;p39"/>
          <p:cNvGrpSpPr/>
          <p:nvPr/>
        </p:nvGrpSpPr>
        <p:grpSpPr>
          <a:xfrm>
            <a:off x="1041675" y="1339924"/>
            <a:ext cx="2042100" cy="1444776"/>
            <a:chOff x="1106525" y="1249924"/>
            <a:chExt cx="2042100" cy="1444776"/>
          </a:xfrm>
        </p:grpSpPr>
        <p:sp>
          <p:nvSpPr>
            <p:cNvPr id="493" name="Google Shape;493;p39"/>
            <p:cNvSpPr txBox="1"/>
            <p:nvPr/>
          </p:nvSpPr>
          <p:spPr>
            <a:xfrm>
              <a:off x="1106525" y="2030500"/>
              <a:ext cx="20421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Room Reservation</a:t>
              </a:r>
              <a:endParaRPr sz="1600">
                <a:solidFill>
                  <a:srgbClr val="37474F"/>
                </a:solidFill>
                <a:latin typeface="Archivo Black"/>
                <a:ea typeface="Archivo Black"/>
                <a:cs typeface="Archivo Black"/>
                <a:sym typeface="Archivo Black"/>
              </a:endParaRPr>
            </a:p>
          </p:txBody>
        </p:sp>
        <p:cxnSp>
          <p:nvCxnSpPr>
            <p:cNvPr id="494" name="Google Shape;494;p39"/>
            <p:cNvCxnSpPr/>
            <p:nvPr/>
          </p:nvCxnSpPr>
          <p:spPr>
            <a:xfrm>
              <a:off x="1857725"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495" name="Google Shape;495;p39"/>
            <p:cNvGrpSpPr/>
            <p:nvPr/>
          </p:nvGrpSpPr>
          <p:grpSpPr>
            <a:xfrm>
              <a:off x="1853222" y="1249924"/>
              <a:ext cx="548707" cy="548386"/>
              <a:chOff x="-49764975" y="3183375"/>
              <a:chExt cx="299300" cy="299125"/>
            </a:xfrm>
          </p:grpSpPr>
          <p:sp>
            <p:nvSpPr>
              <p:cNvPr id="496" name="Google Shape;496;p3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 name="Google Shape;505;p39"/>
          <p:cNvGrpSpPr/>
          <p:nvPr/>
        </p:nvGrpSpPr>
        <p:grpSpPr>
          <a:xfrm>
            <a:off x="3382475" y="1469515"/>
            <a:ext cx="2204400" cy="1257635"/>
            <a:chOff x="6143400" y="1393315"/>
            <a:chExt cx="2204400" cy="1257635"/>
          </a:xfrm>
        </p:grpSpPr>
        <p:sp>
          <p:nvSpPr>
            <p:cNvPr id="506" name="Google Shape;506;p39"/>
            <p:cNvSpPr txBox="1"/>
            <p:nvPr/>
          </p:nvSpPr>
          <p:spPr>
            <a:xfrm>
              <a:off x="6143400" y="1986750"/>
              <a:ext cx="22044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Search Meeting Room</a:t>
              </a:r>
              <a:endParaRPr sz="1600">
                <a:solidFill>
                  <a:srgbClr val="37474F"/>
                </a:solidFill>
                <a:latin typeface="Archivo Black"/>
                <a:ea typeface="Archivo Black"/>
                <a:cs typeface="Archivo Black"/>
                <a:sym typeface="Archivo Black"/>
              </a:endParaRPr>
            </a:p>
          </p:txBody>
        </p:sp>
        <p:cxnSp>
          <p:nvCxnSpPr>
            <p:cNvPr id="507" name="Google Shape;507;p39"/>
            <p:cNvCxnSpPr/>
            <p:nvPr/>
          </p:nvCxnSpPr>
          <p:spPr>
            <a:xfrm>
              <a:off x="6939900"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508" name="Google Shape;508;p39"/>
            <p:cNvGrpSpPr/>
            <p:nvPr/>
          </p:nvGrpSpPr>
          <p:grpSpPr>
            <a:xfrm>
              <a:off x="6974806" y="1393315"/>
              <a:ext cx="469888" cy="466110"/>
              <a:chOff x="946175" y="3253275"/>
              <a:chExt cx="298550" cy="296150"/>
            </a:xfrm>
          </p:grpSpPr>
          <p:sp>
            <p:nvSpPr>
              <p:cNvPr id="509" name="Google Shape;509;p3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 name="Google Shape;514;p39"/>
          <p:cNvGrpSpPr/>
          <p:nvPr/>
        </p:nvGrpSpPr>
        <p:grpSpPr>
          <a:xfrm>
            <a:off x="3859823" y="4672022"/>
            <a:ext cx="251661" cy="249656"/>
            <a:chOff x="-2310650" y="3958175"/>
            <a:chExt cx="293825" cy="291450"/>
          </a:xfrm>
        </p:grpSpPr>
        <p:sp>
          <p:nvSpPr>
            <p:cNvPr id="515" name="Google Shape;515;p3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9"/>
          <p:cNvGrpSpPr/>
          <p:nvPr/>
        </p:nvGrpSpPr>
        <p:grpSpPr>
          <a:xfrm>
            <a:off x="6202150" y="4669258"/>
            <a:ext cx="255844" cy="255184"/>
            <a:chOff x="3859600" y="3591950"/>
            <a:chExt cx="296975" cy="296175"/>
          </a:xfrm>
        </p:grpSpPr>
        <p:sp>
          <p:nvSpPr>
            <p:cNvPr id="518" name="Google Shape;518;p3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9"/>
          <p:cNvGrpSpPr/>
          <p:nvPr/>
        </p:nvGrpSpPr>
        <p:grpSpPr>
          <a:xfrm>
            <a:off x="1247327" y="4675430"/>
            <a:ext cx="242840" cy="242840"/>
            <a:chOff x="899850" y="4992125"/>
            <a:chExt cx="481825" cy="481825"/>
          </a:xfrm>
        </p:grpSpPr>
        <p:sp>
          <p:nvSpPr>
            <p:cNvPr id="522" name="Google Shape;522;p3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 name="Google Shape;523;p3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 name="Google Shape;524;p3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0"/>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　Scattered Information　　　　　　Inefficient process　　　　　　Lack of visibility</a:t>
            </a:r>
            <a:endParaRPr b="1" sz="1300">
              <a:solidFill>
                <a:schemeClr val="lt1"/>
              </a:solidFill>
              <a:latin typeface="Source Sans Pro"/>
              <a:ea typeface="Source Sans Pro"/>
              <a:cs typeface="Source Sans Pro"/>
              <a:sym typeface="Source Sans Pro"/>
            </a:endParaRPr>
          </a:p>
        </p:txBody>
      </p:sp>
      <p:sp>
        <p:nvSpPr>
          <p:cNvPr id="530" name="Google Shape;53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Overview</a:t>
            </a:r>
            <a:endParaRPr/>
          </a:p>
        </p:txBody>
      </p:sp>
      <p:sp>
        <p:nvSpPr>
          <p:cNvPr id="531" name="Google Shape;531;p4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532" name="Google Shape;532;p40"/>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533" name="Google Shape;533;p40"/>
          <p:cNvGrpSpPr/>
          <p:nvPr/>
        </p:nvGrpSpPr>
        <p:grpSpPr>
          <a:xfrm>
            <a:off x="1041675" y="1339924"/>
            <a:ext cx="2042100" cy="1444776"/>
            <a:chOff x="1106525" y="1249924"/>
            <a:chExt cx="2042100" cy="1444776"/>
          </a:xfrm>
        </p:grpSpPr>
        <p:sp>
          <p:nvSpPr>
            <p:cNvPr id="534" name="Google Shape;534;p40"/>
            <p:cNvSpPr txBox="1"/>
            <p:nvPr/>
          </p:nvSpPr>
          <p:spPr>
            <a:xfrm>
              <a:off x="1106525" y="2030500"/>
              <a:ext cx="20421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Room Reservation</a:t>
              </a:r>
              <a:endParaRPr sz="1600">
                <a:solidFill>
                  <a:srgbClr val="37474F"/>
                </a:solidFill>
                <a:latin typeface="Archivo Black"/>
                <a:ea typeface="Archivo Black"/>
                <a:cs typeface="Archivo Black"/>
                <a:sym typeface="Archivo Black"/>
              </a:endParaRPr>
            </a:p>
          </p:txBody>
        </p:sp>
        <p:cxnSp>
          <p:nvCxnSpPr>
            <p:cNvPr id="535" name="Google Shape;535;p40"/>
            <p:cNvCxnSpPr/>
            <p:nvPr/>
          </p:nvCxnSpPr>
          <p:spPr>
            <a:xfrm>
              <a:off x="1857725"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536" name="Google Shape;536;p40"/>
            <p:cNvGrpSpPr/>
            <p:nvPr/>
          </p:nvGrpSpPr>
          <p:grpSpPr>
            <a:xfrm>
              <a:off x="1853222" y="1249924"/>
              <a:ext cx="548707" cy="548386"/>
              <a:chOff x="-49764975" y="3183375"/>
              <a:chExt cx="299300" cy="299125"/>
            </a:xfrm>
          </p:grpSpPr>
          <p:sp>
            <p:nvSpPr>
              <p:cNvPr id="537" name="Google Shape;537;p4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 name="Google Shape;546;p40"/>
          <p:cNvGrpSpPr/>
          <p:nvPr/>
        </p:nvGrpSpPr>
        <p:grpSpPr>
          <a:xfrm>
            <a:off x="3382475" y="1469515"/>
            <a:ext cx="2204400" cy="1257635"/>
            <a:chOff x="6143400" y="1393315"/>
            <a:chExt cx="2204400" cy="1257635"/>
          </a:xfrm>
        </p:grpSpPr>
        <p:sp>
          <p:nvSpPr>
            <p:cNvPr id="547" name="Google Shape;547;p40"/>
            <p:cNvSpPr txBox="1"/>
            <p:nvPr/>
          </p:nvSpPr>
          <p:spPr>
            <a:xfrm>
              <a:off x="6143400" y="1986750"/>
              <a:ext cx="22044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Search Meeting Room</a:t>
              </a:r>
              <a:endParaRPr sz="1600">
                <a:solidFill>
                  <a:srgbClr val="37474F"/>
                </a:solidFill>
                <a:latin typeface="Archivo Black"/>
                <a:ea typeface="Archivo Black"/>
                <a:cs typeface="Archivo Black"/>
                <a:sym typeface="Archivo Black"/>
              </a:endParaRPr>
            </a:p>
          </p:txBody>
        </p:sp>
        <p:cxnSp>
          <p:nvCxnSpPr>
            <p:cNvPr id="548" name="Google Shape;548;p40"/>
            <p:cNvCxnSpPr/>
            <p:nvPr/>
          </p:nvCxnSpPr>
          <p:spPr>
            <a:xfrm>
              <a:off x="6939900"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549" name="Google Shape;549;p40"/>
            <p:cNvGrpSpPr/>
            <p:nvPr/>
          </p:nvGrpSpPr>
          <p:grpSpPr>
            <a:xfrm>
              <a:off x="6974806" y="1393315"/>
              <a:ext cx="469888" cy="466110"/>
              <a:chOff x="946175" y="3253275"/>
              <a:chExt cx="298550" cy="296150"/>
            </a:xfrm>
          </p:grpSpPr>
          <p:sp>
            <p:nvSpPr>
              <p:cNvPr id="550" name="Google Shape;550;p4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 name="Google Shape;555;p40"/>
          <p:cNvGrpSpPr/>
          <p:nvPr/>
        </p:nvGrpSpPr>
        <p:grpSpPr>
          <a:xfrm>
            <a:off x="2428950" y="2999928"/>
            <a:ext cx="2042100" cy="1151172"/>
            <a:chOff x="3288875" y="2923728"/>
            <a:chExt cx="2042100" cy="1151172"/>
          </a:xfrm>
        </p:grpSpPr>
        <p:cxnSp>
          <p:nvCxnSpPr>
            <p:cNvPr id="556" name="Google Shape;556;p40"/>
            <p:cNvCxnSpPr/>
            <p:nvPr/>
          </p:nvCxnSpPr>
          <p:spPr>
            <a:xfrm>
              <a:off x="4040075" y="34984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557" name="Google Shape;557;p40"/>
            <p:cNvGrpSpPr/>
            <p:nvPr/>
          </p:nvGrpSpPr>
          <p:grpSpPr>
            <a:xfrm>
              <a:off x="3288875" y="2923728"/>
              <a:ext cx="2042100" cy="1151172"/>
              <a:chOff x="3521550" y="1408278"/>
              <a:chExt cx="2042100" cy="1151172"/>
            </a:xfrm>
          </p:grpSpPr>
          <p:sp>
            <p:nvSpPr>
              <p:cNvPr id="558" name="Google Shape;558;p40"/>
              <p:cNvSpPr txBox="1"/>
              <p:nvPr/>
            </p:nvSpPr>
            <p:spPr>
              <a:xfrm>
                <a:off x="3521550" y="1986750"/>
                <a:ext cx="204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Notification</a:t>
                </a:r>
                <a:endParaRPr sz="1600">
                  <a:solidFill>
                    <a:srgbClr val="37474F"/>
                  </a:solidFill>
                  <a:latin typeface="Archivo Black"/>
                  <a:ea typeface="Archivo Black"/>
                  <a:cs typeface="Archivo Black"/>
                  <a:sym typeface="Archivo Black"/>
                </a:endParaRPr>
              </a:p>
            </p:txBody>
          </p:sp>
          <p:grpSp>
            <p:nvGrpSpPr>
              <p:cNvPr id="559" name="Google Shape;559;p40"/>
              <p:cNvGrpSpPr/>
              <p:nvPr/>
            </p:nvGrpSpPr>
            <p:grpSpPr>
              <a:xfrm>
                <a:off x="4362180" y="1408278"/>
                <a:ext cx="469882" cy="387875"/>
                <a:chOff x="-37808850" y="3221575"/>
                <a:chExt cx="321375" cy="265305"/>
              </a:xfrm>
            </p:grpSpPr>
            <p:sp>
              <p:nvSpPr>
                <p:cNvPr id="560" name="Google Shape;560;p40"/>
                <p:cNvSpPr/>
                <p:nvPr/>
              </p:nvSpPr>
              <p:spPr>
                <a:xfrm>
                  <a:off x="-37808850" y="324193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2" name="Google Shape;562;p40"/>
          <p:cNvGrpSpPr/>
          <p:nvPr/>
        </p:nvGrpSpPr>
        <p:grpSpPr>
          <a:xfrm>
            <a:off x="3859823" y="4672022"/>
            <a:ext cx="251661" cy="249656"/>
            <a:chOff x="-2310650" y="3958175"/>
            <a:chExt cx="293825" cy="291450"/>
          </a:xfrm>
        </p:grpSpPr>
        <p:sp>
          <p:nvSpPr>
            <p:cNvPr id="563" name="Google Shape;563;p4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0"/>
          <p:cNvGrpSpPr/>
          <p:nvPr/>
        </p:nvGrpSpPr>
        <p:grpSpPr>
          <a:xfrm>
            <a:off x="6202150" y="4669258"/>
            <a:ext cx="255844" cy="255184"/>
            <a:chOff x="3859600" y="3591950"/>
            <a:chExt cx="296975" cy="296175"/>
          </a:xfrm>
        </p:grpSpPr>
        <p:sp>
          <p:nvSpPr>
            <p:cNvPr id="566" name="Google Shape;566;p4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0"/>
          <p:cNvGrpSpPr/>
          <p:nvPr/>
        </p:nvGrpSpPr>
        <p:grpSpPr>
          <a:xfrm>
            <a:off x="1247327" y="4675430"/>
            <a:ext cx="242840" cy="242840"/>
            <a:chOff x="899850" y="4992125"/>
            <a:chExt cx="481825" cy="481825"/>
          </a:xfrm>
        </p:grpSpPr>
        <p:sp>
          <p:nvSpPr>
            <p:cNvPr id="570" name="Google Shape;570;p4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 name="Google Shape;571;p4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 name="Google Shape;572;p4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1"/>
          <p:cNvSpPr txBox="1"/>
          <p:nvPr/>
        </p:nvSpPr>
        <p:spPr>
          <a:xfrm>
            <a:off x="0" y="4604400"/>
            <a:ext cx="9144000" cy="384900"/>
          </a:xfrm>
          <a:prstGeom prst="rect">
            <a:avLst/>
          </a:prstGeom>
          <a:solidFill>
            <a:srgbClr val="455A6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Source Sans Pro"/>
                <a:ea typeface="Source Sans Pro"/>
                <a:cs typeface="Source Sans Pro"/>
                <a:sym typeface="Source Sans Pro"/>
              </a:rPr>
              <a:t>　Scattered Information　　　　　　Inefficient process　　　　　　Lack of visibility</a:t>
            </a:r>
            <a:endParaRPr b="1" sz="1300">
              <a:solidFill>
                <a:schemeClr val="lt1"/>
              </a:solidFill>
              <a:latin typeface="Source Sans Pro"/>
              <a:ea typeface="Source Sans Pro"/>
              <a:cs typeface="Source Sans Pro"/>
              <a:sym typeface="Source Sans Pro"/>
            </a:endParaRPr>
          </a:p>
        </p:txBody>
      </p:sp>
      <p:sp>
        <p:nvSpPr>
          <p:cNvPr id="578" name="Google Shape;57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Overview</a:t>
            </a:r>
            <a:endParaRPr/>
          </a:p>
        </p:txBody>
      </p:sp>
      <p:sp>
        <p:nvSpPr>
          <p:cNvPr id="579" name="Google Shape;579;p4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580" name="Google Shape;580;p41"/>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grpSp>
        <p:nvGrpSpPr>
          <p:cNvPr id="581" name="Google Shape;581;p41"/>
          <p:cNvGrpSpPr/>
          <p:nvPr/>
        </p:nvGrpSpPr>
        <p:grpSpPr>
          <a:xfrm>
            <a:off x="1041675" y="1339924"/>
            <a:ext cx="2042100" cy="1444776"/>
            <a:chOff x="1106525" y="1249924"/>
            <a:chExt cx="2042100" cy="1444776"/>
          </a:xfrm>
        </p:grpSpPr>
        <p:sp>
          <p:nvSpPr>
            <p:cNvPr id="582" name="Google Shape;582;p41"/>
            <p:cNvSpPr txBox="1"/>
            <p:nvPr/>
          </p:nvSpPr>
          <p:spPr>
            <a:xfrm>
              <a:off x="1106525" y="2030500"/>
              <a:ext cx="20421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Room Reservation</a:t>
              </a:r>
              <a:endParaRPr sz="1600">
                <a:solidFill>
                  <a:srgbClr val="37474F"/>
                </a:solidFill>
                <a:latin typeface="Archivo Black"/>
                <a:ea typeface="Archivo Black"/>
                <a:cs typeface="Archivo Black"/>
                <a:sym typeface="Archivo Black"/>
              </a:endParaRPr>
            </a:p>
          </p:txBody>
        </p:sp>
        <p:cxnSp>
          <p:nvCxnSpPr>
            <p:cNvPr id="583" name="Google Shape;583;p41"/>
            <p:cNvCxnSpPr/>
            <p:nvPr/>
          </p:nvCxnSpPr>
          <p:spPr>
            <a:xfrm>
              <a:off x="1857725"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584" name="Google Shape;584;p41"/>
            <p:cNvGrpSpPr/>
            <p:nvPr/>
          </p:nvGrpSpPr>
          <p:grpSpPr>
            <a:xfrm>
              <a:off x="1853222" y="1249924"/>
              <a:ext cx="548707" cy="548386"/>
              <a:chOff x="-49764975" y="3183375"/>
              <a:chExt cx="299300" cy="299125"/>
            </a:xfrm>
          </p:grpSpPr>
          <p:sp>
            <p:nvSpPr>
              <p:cNvPr id="585" name="Google Shape;585;p4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 name="Google Shape;594;p41"/>
          <p:cNvGrpSpPr/>
          <p:nvPr/>
        </p:nvGrpSpPr>
        <p:grpSpPr>
          <a:xfrm>
            <a:off x="5885575" y="1481445"/>
            <a:ext cx="2428500" cy="981405"/>
            <a:chOff x="2015400" y="3156795"/>
            <a:chExt cx="2428500" cy="981405"/>
          </a:xfrm>
        </p:grpSpPr>
        <p:sp>
          <p:nvSpPr>
            <p:cNvPr id="595" name="Google Shape;595;p41"/>
            <p:cNvSpPr txBox="1"/>
            <p:nvPr/>
          </p:nvSpPr>
          <p:spPr>
            <a:xfrm>
              <a:off x="2015400" y="3738300"/>
              <a:ext cx="24285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Calendar View</a:t>
              </a:r>
              <a:endParaRPr sz="1600">
                <a:solidFill>
                  <a:srgbClr val="37474F"/>
                </a:solidFill>
                <a:latin typeface="Archivo Black"/>
                <a:ea typeface="Archivo Black"/>
                <a:cs typeface="Archivo Black"/>
                <a:sym typeface="Archivo Black"/>
              </a:endParaRPr>
            </a:p>
          </p:txBody>
        </p:sp>
        <p:cxnSp>
          <p:nvCxnSpPr>
            <p:cNvPr id="596" name="Google Shape;596;p41"/>
            <p:cNvCxnSpPr/>
            <p:nvPr/>
          </p:nvCxnSpPr>
          <p:spPr>
            <a:xfrm>
              <a:off x="2959800" y="3733800"/>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597" name="Google Shape;597;p41"/>
            <p:cNvGrpSpPr/>
            <p:nvPr/>
          </p:nvGrpSpPr>
          <p:grpSpPr>
            <a:xfrm>
              <a:off x="2981190" y="3156795"/>
              <a:ext cx="469891" cy="467565"/>
              <a:chOff x="-42259725" y="3951100"/>
              <a:chExt cx="318225" cy="316650"/>
            </a:xfrm>
          </p:grpSpPr>
          <p:sp>
            <p:nvSpPr>
              <p:cNvPr id="598" name="Google Shape;598;p4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 name="Google Shape;600;p41"/>
          <p:cNvGrpSpPr/>
          <p:nvPr/>
        </p:nvGrpSpPr>
        <p:grpSpPr>
          <a:xfrm>
            <a:off x="3382475" y="1469515"/>
            <a:ext cx="2204400" cy="1257635"/>
            <a:chOff x="6143400" y="1393315"/>
            <a:chExt cx="2204400" cy="1257635"/>
          </a:xfrm>
        </p:grpSpPr>
        <p:sp>
          <p:nvSpPr>
            <p:cNvPr id="601" name="Google Shape;601;p41"/>
            <p:cNvSpPr txBox="1"/>
            <p:nvPr/>
          </p:nvSpPr>
          <p:spPr>
            <a:xfrm>
              <a:off x="6143400" y="1986750"/>
              <a:ext cx="22044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Search Meeting Room</a:t>
              </a:r>
              <a:endParaRPr sz="1600">
                <a:solidFill>
                  <a:srgbClr val="37474F"/>
                </a:solidFill>
                <a:latin typeface="Archivo Black"/>
                <a:ea typeface="Archivo Black"/>
                <a:cs typeface="Archivo Black"/>
                <a:sym typeface="Archivo Black"/>
              </a:endParaRPr>
            </a:p>
          </p:txBody>
        </p:sp>
        <p:cxnSp>
          <p:nvCxnSpPr>
            <p:cNvPr id="602" name="Google Shape;602;p41"/>
            <p:cNvCxnSpPr/>
            <p:nvPr/>
          </p:nvCxnSpPr>
          <p:spPr>
            <a:xfrm>
              <a:off x="6939900" y="19830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03" name="Google Shape;603;p41"/>
            <p:cNvGrpSpPr/>
            <p:nvPr/>
          </p:nvGrpSpPr>
          <p:grpSpPr>
            <a:xfrm>
              <a:off x="6974806" y="1393315"/>
              <a:ext cx="469888" cy="466110"/>
              <a:chOff x="946175" y="3253275"/>
              <a:chExt cx="298550" cy="296150"/>
            </a:xfrm>
          </p:grpSpPr>
          <p:sp>
            <p:nvSpPr>
              <p:cNvPr id="604" name="Google Shape;604;p4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 name="Google Shape;609;p41"/>
          <p:cNvGrpSpPr/>
          <p:nvPr/>
        </p:nvGrpSpPr>
        <p:grpSpPr>
          <a:xfrm>
            <a:off x="2428950" y="2999928"/>
            <a:ext cx="2042100" cy="1151172"/>
            <a:chOff x="3288875" y="2923728"/>
            <a:chExt cx="2042100" cy="1151172"/>
          </a:xfrm>
        </p:grpSpPr>
        <p:cxnSp>
          <p:nvCxnSpPr>
            <p:cNvPr id="610" name="Google Shape;610;p41"/>
            <p:cNvCxnSpPr/>
            <p:nvPr/>
          </p:nvCxnSpPr>
          <p:spPr>
            <a:xfrm>
              <a:off x="4040075" y="3498424"/>
              <a:ext cx="539700" cy="0"/>
            </a:xfrm>
            <a:prstGeom prst="straightConnector1">
              <a:avLst/>
            </a:prstGeom>
            <a:noFill/>
            <a:ln cap="flat" cmpd="sng" w="28575">
              <a:solidFill>
                <a:srgbClr val="DBDBDB"/>
              </a:solidFill>
              <a:prstDash val="solid"/>
              <a:round/>
              <a:headEnd len="med" w="med" type="none"/>
              <a:tailEnd len="med" w="med" type="none"/>
            </a:ln>
          </p:spPr>
        </p:cxnSp>
        <p:grpSp>
          <p:nvGrpSpPr>
            <p:cNvPr id="611" name="Google Shape;611;p41"/>
            <p:cNvGrpSpPr/>
            <p:nvPr/>
          </p:nvGrpSpPr>
          <p:grpSpPr>
            <a:xfrm>
              <a:off x="3288875" y="2923728"/>
              <a:ext cx="2042100" cy="1151172"/>
              <a:chOff x="3521550" y="1408278"/>
              <a:chExt cx="2042100" cy="1151172"/>
            </a:xfrm>
          </p:grpSpPr>
          <p:sp>
            <p:nvSpPr>
              <p:cNvPr id="612" name="Google Shape;612;p41"/>
              <p:cNvSpPr txBox="1"/>
              <p:nvPr/>
            </p:nvSpPr>
            <p:spPr>
              <a:xfrm>
                <a:off x="3521550" y="1986750"/>
                <a:ext cx="204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37474F"/>
                    </a:solidFill>
                    <a:latin typeface="Archivo Black"/>
                    <a:ea typeface="Archivo Black"/>
                    <a:cs typeface="Archivo Black"/>
                    <a:sym typeface="Archivo Black"/>
                  </a:rPr>
                  <a:t>Meeting Notification</a:t>
                </a:r>
                <a:endParaRPr sz="1600">
                  <a:solidFill>
                    <a:srgbClr val="37474F"/>
                  </a:solidFill>
                  <a:latin typeface="Archivo Black"/>
                  <a:ea typeface="Archivo Black"/>
                  <a:cs typeface="Archivo Black"/>
                  <a:sym typeface="Archivo Black"/>
                </a:endParaRPr>
              </a:p>
            </p:txBody>
          </p:sp>
          <p:grpSp>
            <p:nvGrpSpPr>
              <p:cNvPr id="613" name="Google Shape;613;p41"/>
              <p:cNvGrpSpPr/>
              <p:nvPr/>
            </p:nvGrpSpPr>
            <p:grpSpPr>
              <a:xfrm>
                <a:off x="4362180" y="1408278"/>
                <a:ext cx="469882" cy="387875"/>
                <a:chOff x="-37808850" y="3221575"/>
                <a:chExt cx="321375" cy="265305"/>
              </a:xfrm>
            </p:grpSpPr>
            <p:sp>
              <p:nvSpPr>
                <p:cNvPr id="614" name="Google Shape;614;p41"/>
                <p:cNvSpPr/>
                <p:nvPr/>
              </p:nvSpPr>
              <p:spPr>
                <a:xfrm>
                  <a:off x="-37808850" y="324193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6" name="Google Shape;616;p41"/>
          <p:cNvGrpSpPr/>
          <p:nvPr/>
        </p:nvGrpSpPr>
        <p:grpSpPr>
          <a:xfrm>
            <a:off x="3859823" y="4672022"/>
            <a:ext cx="251661" cy="249656"/>
            <a:chOff x="-2310650" y="3958175"/>
            <a:chExt cx="293825" cy="291450"/>
          </a:xfrm>
        </p:grpSpPr>
        <p:sp>
          <p:nvSpPr>
            <p:cNvPr id="617" name="Google Shape;617;p4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41"/>
          <p:cNvGrpSpPr/>
          <p:nvPr/>
        </p:nvGrpSpPr>
        <p:grpSpPr>
          <a:xfrm>
            <a:off x="6202150" y="4669258"/>
            <a:ext cx="255844" cy="255184"/>
            <a:chOff x="3859600" y="3591950"/>
            <a:chExt cx="296975" cy="296175"/>
          </a:xfrm>
        </p:grpSpPr>
        <p:sp>
          <p:nvSpPr>
            <p:cNvPr id="620" name="Google Shape;620;p4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4A6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41"/>
          <p:cNvGrpSpPr/>
          <p:nvPr/>
        </p:nvGrpSpPr>
        <p:grpSpPr>
          <a:xfrm>
            <a:off x="1247327" y="4675430"/>
            <a:ext cx="242840" cy="242840"/>
            <a:chOff x="899850" y="4992125"/>
            <a:chExt cx="481825" cy="481825"/>
          </a:xfrm>
        </p:grpSpPr>
        <p:sp>
          <p:nvSpPr>
            <p:cNvPr id="624" name="Google Shape;624;p4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 name="Google Shape;625;p4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 name="Google Shape;626;p4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ocial Inclusion Project Proposal by Slidesgo">
  <a:themeElements>
    <a:clrScheme name="Simple Light">
      <a:dk1>
        <a:srgbClr val="263238"/>
      </a:dk1>
      <a:lt1>
        <a:srgbClr val="FFFFFF"/>
      </a:lt1>
      <a:dk2>
        <a:srgbClr val="455A64"/>
      </a:dk2>
      <a:lt2>
        <a:srgbClr val="EBEBEB"/>
      </a:lt2>
      <a:accent1>
        <a:srgbClr val="FFC727"/>
      </a:accent1>
      <a:accent2>
        <a:srgbClr val="37474F"/>
      </a:accent2>
      <a:accent3>
        <a:srgbClr val="DBDBDB"/>
      </a:accent3>
      <a:accent4>
        <a:srgbClr val="F7A9A0"/>
      </a:accent4>
      <a:accent5>
        <a:srgbClr val="DD6A57"/>
      </a:accent5>
      <a:accent6>
        <a:srgbClr val="AD6359"/>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